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4" r:id="rId7"/>
    <p:sldId id="265" r:id="rId8"/>
    <p:sldId id="266" r:id="rId9"/>
    <p:sldId id="268" r:id="rId10"/>
    <p:sldId id="269" r:id="rId11"/>
    <p:sldId id="271" r:id="rId12"/>
    <p:sldId id="290" r:id="rId13"/>
    <p:sldId id="291" r:id="rId14"/>
    <p:sldId id="292" r:id="rId15"/>
    <p:sldId id="293" r:id="rId16"/>
    <p:sldId id="294" r:id="rId17"/>
    <p:sldId id="295" r:id="rId18"/>
    <p:sldId id="297" r:id="rId19"/>
    <p:sldId id="284" r:id="rId20"/>
    <p:sldId id="285" r:id="rId21"/>
    <p:sldId id="289" r:id="rId22"/>
    <p:sldId id="287" r:id="rId23"/>
    <p:sldId id="272" r:id="rId24"/>
    <p:sldId id="273" r:id="rId25"/>
    <p:sldId id="274" r:id="rId26"/>
    <p:sldId id="298" r:id="rId27"/>
    <p:sldId id="276" r:id="rId28"/>
    <p:sldId id="277" r:id="rId29"/>
    <p:sldId id="278" r:id="rId30"/>
    <p:sldId id="279"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284F-6D46-4715-9029-0E4010D9B3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67A07E-EF96-44EC-822A-428733692F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BA9F52-FBA6-4687-9C5C-9915B42DB5F6}"/>
              </a:ext>
            </a:extLst>
          </p:cNvPr>
          <p:cNvSpPr>
            <a:spLocks noGrp="1"/>
          </p:cNvSpPr>
          <p:nvPr>
            <p:ph type="dt" sz="half" idx="10"/>
          </p:nvPr>
        </p:nvSpPr>
        <p:spPr/>
        <p:txBody>
          <a:bodyPr/>
          <a:lstStyle/>
          <a:p>
            <a:fld id="{3FD1A6D6-122F-44B3-A4FF-B4C40C13411C}" type="datetimeFigureOut">
              <a:rPr lang="en-US" smtClean="0"/>
              <a:t>2/26/2022</a:t>
            </a:fld>
            <a:endParaRPr lang="en-US"/>
          </a:p>
        </p:txBody>
      </p:sp>
      <p:sp>
        <p:nvSpPr>
          <p:cNvPr id="5" name="Footer Placeholder 4">
            <a:extLst>
              <a:ext uri="{FF2B5EF4-FFF2-40B4-BE49-F238E27FC236}">
                <a16:creationId xmlns:a16="http://schemas.microsoft.com/office/drawing/2014/main" id="{D8937AA3-DC73-4D05-BC45-5962D75C6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31EA1-4F1B-4726-A2E7-BD5DAAF215A8}"/>
              </a:ext>
            </a:extLst>
          </p:cNvPr>
          <p:cNvSpPr>
            <a:spLocks noGrp="1"/>
          </p:cNvSpPr>
          <p:nvPr>
            <p:ph type="sldNum" sz="quarter" idx="12"/>
          </p:nvPr>
        </p:nvSpPr>
        <p:spPr/>
        <p:txBody>
          <a:bodyPr/>
          <a:lstStyle/>
          <a:p>
            <a:fld id="{2CB1C9C6-D7F7-4F66-B780-24ADF678A231}" type="slidenum">
              <a:rPr lang="en-US" smtClean="0"/>
              <a:t>‹#›</a:t>
            </a:fld>
            <a:endParaRPr lang="en-US"/>
          </a:p>
        </p:txBody>
      </p:sp>
    </p:spTree>
    <p:extLst>
      <p:ext uri="{BB962C8B-B14F-4D97-AF65-F5344CB8AC3E}">
        <p14:creationId xmlns:p14="http://schemas.microsoft.com/office/powerpoint/2010/main" val="1487924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80376-F82B-4BF9-B7D4-0677105519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DA29A2-6B05-4C23-86A5-E34AF188CD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53D39-969C-497E-A93B-B341AAB9B7ED}"/>
              </a:ext>
            </a:extLst>
          </p:cNvPr>
          <p:cNvSpPr>
            <a:spLocks noGrp="1"/>
          </p:cNvSpPr>
          <p:nvPr>
            <p:ph type="dt" sz="half" idx="10"/>
          </p:nvPr>
        </p:nvSpPr>
        <p:spPr/>
        <p:txBody>
          <a:bodyPr/>
          <a:lstStyle/>
          <a:p>
            <a:fld id="{3FD1A6D6-122F-44B3-A4FF-B4C40C13411C}" type="datetimeFigureOut">
              <a:rPr lang="en-US" smtClean="0"/>
              <a:t>2/26/2022</a:t>
            </a:fld>
            <a:endParaRPr lang="en-US"/>
          </a:p>
        </p:txBody>
      </p:sp>
      <p:sp>
        <p:nvSpPr>
          <p:cNvPr id="5" name="Footer Placeholder 4">
            <a:extLst>
              <a:ext uri="{FF2B5EF4-FFF2-40B4-BE49-F238E27FC236}">
                <a16:creationId xmlns:a16="http://schemas.microsoft.com/office/drawing/2014/main" id="{06709654-6833-4A6C-A519-695904EB71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EE84C-F189-40FF-A36D-2E7FF9F3045A}"/>
              </a:ext>
            </a:extLst>
          </p:cNvPr>
          <p:cNvSpPr>
            <a:spLocks noGrp="1"/>
          </p:cNvSpPr>
          <p:nvPr>
            <p:ph type="sldNum" sz="quarter" idx="12"/>
          </p:nvPr>
        </p:nvSpPr>
        <p:spPr/>
        <p:txBody>
          <a:bodyPr/>
          <a:lstStyle/>
          <a:p>
            <a:fld id="{2CB1C9C6-D7F7-4F66-B780-24ADF678A231}" type="slidenum">
              <a:rPr lang="en-US" smtClean="0"/>
              <a:t>‹#›</a:t>
            </a:fld>
            <a:endParaRPr lang="en-US"/>
          </a:p>
        </p:txBody>
      </p:sp>
    </p:spTree>
    <p:extLst>
      <p:ext uri="{BB962C8B-B14F-4D97-AF65-F5344CB8AC3E}">
        <p14:creationId xmlns:p14="http://schemas.microsoft.com/office/powerpoint/2010/main" val="2152399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2AAF0-2A37-4762-BDA6-E46E0E1F8C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F6845-2974-4709-923F-FFAE9CEDA6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6E5C1-E420-4844-B976-A0AC0522EB1B}"/>
              </a:ext>
            </a:extLst>
          </p:cNvPr>
          <p:cNvSpPr>
            <a:spLocks noGrp="1"/>
          </p:cNvSpPr>
          <p:nvPr>
            <p:ph type="dt" sz="half" idx="10"/>
          </p:nvPr>
        </p:nvSpPr>
        <p:spPr/>
        <p:txBody>
          <a:bodyPr/>
          <a:lstStyle/>
          <a:p>
            <a:fld id="{3FD1A6D6-122F-44B3-A4FF-B4C40C13411C}" type="datetimeFigureOut">
              <a:rPr lang="en-US" smtClean="0"/>
              <a:t>2/26/2022</a:t>
            </a:fld>
            <a:endParaRPr lang="en-US"/>
          </a:p>
        </p:txBody>
      </p:sp>
      <p:sp>
        <p:nvSpPr>
          <p:cNvPr id="5" name="Footer Placeholder 4">
            <a:extLst>
              <a:ext uri="{FF2B5EF4-FFF2-40B4-BE49-F238E27FC236}">
                <a16:creationId xmlns:a16="http://schemas.microsoft.com/office/drawing/2014/main" id="{1165BF1D-0F9C-498C-8ECB-5411FBA21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E4A345-31FF-4BD1-94DE-C3848FD9521B}"/>
              </a:ext>
            </a:extLst>
          </p:cNvPr>
          <p:cNvSpPr>
            <a:spLocks noGrp="1"/>
          </p:cNvSpPr>
          <p:nvPr>
            <p:ph type="sldNum" sz="quarter" idx="12"/>
          </p:nvPr>
        </p:nvSpPr>
        <p:spPr/>
        <p:txBody>
          <a:bodyPr/>
          <a:lstStyle/>
          <a:p>
            <a:fld id="{2CB1C9C6-D7F7-4F66-B780-24ADF678A231}" type="slidenum">
              <a:rPr lang="en-US" smtClean="0"/>
              <a:t>‹#›</a:t>
            </a:fld>
            <a:endParaRPr lang="en-US"/>
          </a:p>
        </p:txBody>
      </p:sp>
    </p:spTree>
    <p:extLst>
      <p:ext uri="{BB962C8B-B14F-4D97-AF65-F5344CB8AC3E}">
        <p14:creationId xmlns:p14="http://schemas.microsoft.com/office/powerpoint/2010/main" val="1375836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38AEE-6390-419B-96D8-30ED5D8BD7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8126E3-9A2C-4706-AC3C-6700558776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837B78-6F2C-4DD7-A8EF-0169FF40B027}"/>
              </a:ext>
            </a:extLst>
          </p:cNvPr>
          <p:cNvSpPr>
            <a:spLocks noGrp="1"/>
          </p:cNvSpPr>
          <p:nvPr>
            <p:ph type="dt" sz="half" idx="10"/>
          </p:nvPr>
        </p:nvSpPr>
        <p:spPr/>
        <p:txBody>
          <a:bodyPr/>
          <a:lstStyle/>
          <a:p>
            <a:fld id="{3FD1A6D6-122F-44B3-A4FF-B4C40C13411C}" type="datetimeFigureOut">
              <a:rPr lang="en-US" smtClean="0"/>
              <a:t>2/26/2022</a:t>
            </a:fld>
            <a:endParaRPr lang="en-US"/>
          </a:p>
        </p:txBody>
      </p:sp>
      <p:sp>
        <p:nvSpPr>
          <p:cNvPr id="5" name="Footer Placeholder 4">
            <a:extLst>
              <a:ext uri="{FF2B5EF4-FFF2-40B4-BE49-F238E27FC236}">
                <a16:creationId xmlns:a16="http://schemas.microsoft.com/office/drawing/2014/main" id="{235C4E40-0BD5-4C84-A7F7-466D5DBD1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424F9-9F08-4F25-A2DB-1DA4A561AD1A}"/>
              </a:ext>
            </a:extLst>
          </p:cNvPr>
          <p:cNvSpPr>
            <a:spLocks noGrp="1"/>
          </p:cNvSpPr>
          <p:nvPr>
            <p:ph type="sldNum" sz="quarter" idx="12"/>
          </p:nvPr>
        </p:nvSpPr>
        <p:spPr/>
        <p:txBody>
          <a:bodyPr/>
          <a:lstStyle/>
          <a:p>
            <a:fld id="{2CB1C9C6-D7F7-4F66-B780-24ADF678A231}" type="slidenum">
              <a:rPr lang="en-US" smtClean="0"/>
              <a:t>‹#›</a:t>
            </a:fld>
            <a:endParaRPr lang="en-US"/>
          </a:p>
        </p:txBody>
      </p:sp>
    </p:spTree>
    <p:extLst>
      <p:ext uri="{BB962C8B-B14F-4D97-AF65-F5344CB8AC3E}">
        <p14:creationId xmlns:p14="http://schemas.microsoft.com/office/powerpoint/2010/main" val="3496535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DD75-1663-4210-B5A8-E88D931234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04C1D1-DA2B-463B-ABF0-B4CE31AA98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15E32F-D49D-49E8-9597-C687F8A6B8E3}"/>
              </a:ext>
            </a:extLst>
          </p:cNvPr>
          <p:cNvSpPr>
            <a:spLocks noGrp="1"/>
          </p:cNvSpPr>
          <p:nvPr>
            <p:ph type="dt" sz="half" idx="10"/>
          </p:nvPr>
        </p:nvSpPr>
        <p:spPr/>
        <p:txBody>
          <a:bodyPr/>
          <a:lstStyle/>
          <a:p>
            <a:fld id="{3FD1A6D6-122F-44B3-A4FF-B4C40C13411C}" type="datetimeFigureOut">
              <a:rPr lang="en-US" smtClean="0"/>
              <a:t>2/26/2022</a:t>
            </a:fld>
            <a:endParaRPr lang="en-US"/>
          </a:p>
        </p:txBody>
      </p:sp>
      <p:sp>
        <p:nvSpPr>
          <p:cNvPr id="5" name="Footer Placeholder 4">
            <a:extLst>
              <a:ext uri="{FF2B5EF4-FFF2-40B4-BE49-F238E27FC236}">
                <a16:creationId xmlns:a16="http://schemas.microsoft.com/office/drawing/2014/main" id="{090FFFD0-0734-4BCD-9E25-33DF87F99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F0CC7-22B1-4F40-822A-7AE1C545E4BE}"/>
              </a:ext>
            </a:extLst>
          </p:cNvPr>
          <p:cNvSpPr>
            <a:spLocks noGrp="1"/>
          </p:cNvSpPr>
          <p:nvPr>
            <p:ph type="sldNum" sz="quarter" idx="12"/>
          </p:nvPr>
        </p:nvSpPr>
        <p:spPr/>
        <p:txBody>
          <a:bodyPr/>
          <a:lstStyle/>
          <a:p>
            <a:fld id="{2CB1C9C6-D7F7-4F66-B780-24ADF678A231}" type="slidenum">
              <a:rPr lang="en-US" smtClean="0"/>
              <a:t>‹#›</a:t>
            </a:fld>
            <a:endParaRPr lang="en-US"/>
          </a:p>
        </p:txBody>
      </p:sp>
    </p:spTree>
    <p:extLst>
      <p:ext uri="{BB962C8B-B14F-4D97-AF65-F5344CB8AC3E}">
        <p14:creationId xmlns:p14="http://schemas.microsoft.com/office/powerpoint/2010/main" val="2655177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F64C-8628-431E-AEB8-C39B89458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C3C8C6-1B95-41DD-A5CE-312AD3C170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309FDE-44AD-4979-8E19-849E53AB47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368621-78FE-4477-A815-BE424DE4BE70}"/>
              </a:ext>
            </a:extLst>
          </p:cNvPr>
          <p:cNvSpPr>
            <a:spLocks noGrp="1"/>
          </p:cNvSpPr>
          <p:nvPr>
            <p:ph type="dt" sz="half" idx="10"/>
          </p:nvPr>
        </p:nvSpPr>
        <p:spPr/>
        <p:txBody>
          <a:bodyPr/>
          <a:lstStyle/>
          <a:p>
            <a:fld id="{3FD1A6D6-122F-44B3-A4FF-B4C40C13411C}" type="datetimeFigureOut">
              <a:rPr lang="en-US" smtClean="0"/>
              <a:t>2/26/2022</a:t>
            </a:fld>
            <a:endParaRPr lang="en-US"/>
          </a:p>
        </p:txBody>
      </p:sp>
      <p:sp>
        <p:nvSpPr>
          <p:cNvPr id="6" name="Footer Placeholder 5">
            <a:extLst>
              <a:ext uri="{FF2B5EF4-FFF2-40B4-BE49-F238E27FC236}">
                <a16:creationId xmlns:a16="http://schemas.microsoft.com/office/drawing/2014/main" id="{839E0346-4D8B-452F-BC2D-350A6018B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497398-A918-4195-B86D-9B99EAAEB957}"/>
              </a:ext>
            </a:extLst>
          </p:cNvPr>
          <p:cNvSpPr>
            <a:spLocks noGrp="1"/>
          </p:cNvSpPr>
          <p:nvPr>
            <p:ph type="sldNum" sz="quarter" idx="12"/>
          </p:nvPr>
        </p:nvSpPr>
        <p:spPr/>
        <p:txBody>
          <a:bodyPr/>
          <a:lstStyle/>
          <a:p>
            <a:fld id="{2CB1C9C6-D7F7-4F66-B780-24ADF678A231}" type="slidenum">
              <a:rPr lang="en-US" smtClean="0"/>
              <a:t>‹#›</a:t>
            </a:fld>
            <a:endParaRPr lang="en-US"/>
          </a:p>
        </p:txBody>
      </p:sp>
    </p:spTree>
    <p:extLst>
      <p:ext uri="{BB962C8B-B14F-4D97-AF65-F5344CB8AC3E}">
        <p14:creationId xmlns:p14="http://schemas.microsoft.com/office/powerpoint/2010/main" val="393189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A090-AD14-4CE4-B9CF-D3A650F1E5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4D7079-BC0C-4666-8330-60C1895F3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7F4DB0-796E-44A5-BBD3-736849C80F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3870F7-45BE-4FC4-8F0B-3DF2E07444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95D8BE-2795-4D86-9420-EC32DAA38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0B00BA-BA8C-4C35-A44B-FA24BF613857}"/>
              </a:ext>
            </a:extLst>
          </p:cNvPr>
          <p:cNvSpPr>
            <a:spLocks noGrp="1"/>
          </p:cNvSpPr>
          <p:nvPr>
            <p:ph type="dt" sz="half" idx="10"/>
          </p:nvPr>
        </p:nvSpPr>
        <p:spPr/>
        <p:txBody>
          <a:bodyPr/>
          <a:lstStyle/>
          <a:p>
            <a:fld id="{3FD1A6D6-122F-44B3-A4FF-B4C40C13411C}" type="datetimeFigureOut">
              <a:rPr lang="en-US" smtClean="0"/>
              <a:t>2/26/2022</a:t>
            </a:fld>
            <a:endParaRPr lang="en-US"/>
          </a:p>
        </p:txBody>
      </p:sp>
      <p:sp>
        <p:nvSpPr>
          <p:cNvPr id="8" name="Footer Placeholder 7">
            <a:extLst>
              <a:ext uri="{FF2B5EF4-FFF2-40B4-BE49-F238E27FC236}">
                <a16:creationId xmlns:a16="http://schemas.microsoft.com/office/drawing/2014/main" id="{96937473-8C3F-4FE9-8137-C202288D05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5552CB-BC99-4953-9BAD-33CC08364B00}"/>
              </a:ext>
            </a:extLst>
          </p:cNvPr>
          <p:cNvSpPr>
            <a:spLocks noGrp="1"/>
          </p:cNvSpPr>
          <p:nvPr>
            <p:ph type="sldNum" sz="quarter" idx="12"/>
          </p:nvPr>
        </p:nvSpPr>
        <p:spPr/>
        <p:txBody>
          <a:bodyPr/>
          <a:lstStyle/>
          <a:p>
            <a:fld id="{2CB1C9C6-D7F7-4F66-B780-24ADF678A231}" type="slidenum">
              <a:rPr lang="en-US" smtClean="0"/>
              <a:t>‹#›</a:t>
            </a:fld>
            <a:endParaRPr lang="en-US"/>
          </a:p>
        </p:txBody>
      </p:sp>
    </p:spTree>
    <p:extLst>
      <p:ext uri="{BB962C8B-B14F-4D97-AF65-F5344CB8AC3E}">
        <p14:creationId xmlns:p14="http://schemas.microsoft.com/office/powerpoint/2010/main" val="3532329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50AA1-0CD8-4A7A-B486-2ADD138440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2FDB82-B38E-44A2-BCFC-3A621B65E89F}"/>
              </a:ext>
            </a:extLst>
          </p:cNvPr>
          <p:cNvSpPr>
            <a:spLocks noGrp="1"/>
          </p:cNvSpPr>
          <p:nvPr>
            <p:ph type="dt" sz="half" idx="10"/>
          </p:nvPr>
        </p:nvSpPr>
        <p:spPr/>
        <p:txBody>
          <a:bodyPr/>
          <a:lstStyle/>
          <a:p>
            <a:fld id="{3FD1A6D6-122F-44B3-A4FF-B4C40C13411C}" type="datetimeFigureOut">
              <a:rPr lang="en-US" smtClean="0"/>
              <a:t>2/26/2022</a:t>
            </a:fld>
            <a:endParaRPr lang="en-US"/>
          </a:p>
        </p:txBody>
      </p:sp>
      <p:sp>
        <p:nvSpPr>
          <p:cNvPr id="4" name="Footer Placeholder 3">
            <a:extLst>
              <a:ext uri="{FF2B5EF4-FFF2-40B4-BE49-F238E27FC236}">
                <a16:creationId xmlns:a16="http://schemas.microsoft.com/office/drawing/2014/main" id="{3542BDB6-2E2C-47BC-B12E-2E5E20F2C1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009DEC-0B9B-44F2-90C2-23D0C6CDA512}"/>
              </a:ext>
            </a:extLst>
          </p:cNvPr>
          <p:cNvSpPr>
            <a:spLocks noGrp="1"/>
          </p:cNvSpPr>
          <p:nvPr>
            <p:ph type="sldNum" sz="quarter" idx="12"/>
          </p:nvPr>
        </p:nvSpPr>
        <p:spPr/>
        <p:txBody>
          <a:bodyPr/>
          <a:lstStyle/>
          <a:p>
            <a:fld id="{2CB1C9C6-D7F7-4F66-B780-24ADF678A231}" type="slidenum">
              <a:rPr lang="en-US" smtClean="0"/>
              <a:t>‹#›</a:t>
            </a:fld>
            <a:endParaRPr lang="en-US"/>
          </a:p>
        </p:txBody>
      </p:sp>
    </p:spTree>
    <p:extLst>
      <p:ext uri="{BB962C8B-B14F-4D97-AF65-F5344CB8AC3E}">
        <p14:creationId xmlns:p14="http://schemas.microsoft.com/office/powerpoint/2010/main" val="326128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104367-6FF1-491D-9467-9F5CCE69D4EE}"/>
              </a:ext>
            </a:extLst>
          </p:cNvPr>
          <p:cNvSpPr>
            <a:spLocks noGrp="1"/>
          </p:cNvSpPr>
          <p:nvPr>
            <p:ph type="dt" sz="half" idx="10"/>
          </p:nvPr>
        </p:nvSpPr>
        <p:spPr/>
        <p:txBody>
          <a:bodyPr/>
          <a:lstStyle/>
          <a:p>
            <a:fld id="{3FD1A6D6-122F-44B3-A4FF-B4C40C13411C}" type="datetimeFigureOut">
              <a:rPr lang="en-US" smtClean="0"/>
              <a:t>2/26/2022</a:t>
            </a:fld>
            <a:endParaRPr lang="en-US"/>
          </a:p>
        </p:txBody>
      </p:sp>
      <p:sp>
        <p:nvSpPr>
          <p:cNvPr id="3" name="Footer Placeholder 2">
            <a:extLst>
              <a:ext uri="{FF2B5EF4-FFF2-40B4-BE49-F238E27FC236}">
                <a16:creationId xmlns:a16="http://schemas.microsoft.com/office/drawing/2014/main" id="{D15CB3A8-D906-4B0E-A82A-6FF1C6C47C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51787D-4BEA-441D-B802-1597DFC45247}"/>
              </a:ext>
            </a:extLst>
          </p:cNvPr>
          <p:cNvSpPr>
            <a:spLocks noGrp="1"/>
          </p:cNvSpPr>
          <p:nvPr>
            <p:ph type="sldNum" sz="quarter" idx="12"/>
          </p:nvPr>
        </p:nvSpPr>
        <p:spPr/>
        <p:txBody>
          <a:bodyPr/>
          <a:lstStyle/>
          <a:p>
            <a:fld id="{2CB1C9C6-D7F7-4F66-B780-24ADF678A231}" type="slidenum">
              <a:rPr lang="en-US" smtClean="0"/>
              <a:t>‹#›</a:t>
            </a:fld>
            <a:endParaRPr lang="en-US"/>
          </a:p>
        </p:txBody>
      </p:sp>
    </p:spTree>
    <p:extLst>
      <p:ext uri="{BB962C8B-B14F-4D97-AF65-F5344CB8AC3E}">
        <p14:creationId xmlns:p14="http://schemas.microsoft.com/office/powerpoint/2010/main" val="3211633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1E8F-3169-4273-A3D7-3B07B33DCD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381B5D-C9F5-4C9F-93BD-EEF4BCFA92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5A4A20-0D56-4F51-8F6A-3A5541DB8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92A0E-6A2A-4E67-B0DC-7B556FFA0893}"/>
              </a:ext>
            </a:extLst>
          </p:cNvPr>
          <p:cNvSpPr>
            <a:spLocks noGrp="1"/>
          </p:cNvSpPr>
          <p:nvPr>
            <p:ph type="dt" sz="half" idx="10"/>
          </p:nvPr>
        </p:nvSpPr>
        <p:spPr/>
        <p:txBody>
          <a:bodyPr/>
          <a:lstStyle/>
          <a:p>
            <a:fld id="{3FD1A6D6-122F-44B3-A4FF-B4C40C13411C}" type="datetimeFigureOut">
              <a:rPr lang="en-US" smtClean="0"/>
              <a:t>2/26/2022</a:t>
            </a:fld>
            <a:endParaRPr lang="en-US"/>
          </a:p>
        </p:txBody>
      </p:sp>
      <p:sp>
        <p:nvSpPr>
          <p:cNvPr id="6" name="Footer Placeholder 5">
            <a:extLst>
              <a:ext uri="{FF2B5EF4-FFF2-40B4-BE49-F238E27FC236}">
                <a16:creationId xmlns:a16="http://schemas.microsoft.com/office/drawing/2014/main" id="{D95EDDAF-1021-488C-92E3-2BF4CA1A5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BEF281-49FF-4F07-B21F-66540639CF3B}"/>
              </a:ext>
            </a:extLst>
          </p:cNvPr>
          <p:cNvSpPr>
            <a:spLocks noGrp="1"/>
          </p:cNvSpPr>
          <p:nvPr>
            <p:ph type="sldNum" sz="quarter" idx="12"/>
          </p:nvPr>
        </p:nvSpPr>
        <p:spPr/>
        <p:txBody>
          <a:bodyPr/>
          <a:lstStyle/>
          <a:p>
            <a:fld id="{2CB1C9C6-D7F7-4F66-B780-24ADF678A231}" type="slidenum">
              <a:rPr lang="en-US" smtClean="0"/>
              <a:t>‹#›</a:t>
            </a:fld>
            <a:endParaRPr lang="en-US"/>
          </a:p>
        </p:txBody>
      </p:sp>
    </p:spTree>
    <p:extLst>
      <p:ext uri="{BB962C8B-B14F-4D97-AF65-F5344CB8AC3E}">
        <p14:creationId xmlns:p14="http://schemas.microsoft.com/office/powerpoint/2010/main" val="2353034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8E86-6530-4082-9DC0-B13921C2C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17D7AC-3B32-4E5E-A589-CFC54CCC4F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66685B-2A3A-4D27-B4C7-33330F6DD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10BDBD-6695-472B-9407-C2BF25A4F1C1}"/>
              </a:ext>
            </a:extLst>
          </p:cNvPr>
          <p:cNvSpPr>
            <a:spLocks noGrp="1"/>
          </p:cNvSpPr>
          <p:nvPr>
            <p:ph type="dt" sz="half" idx="10"/>
          </p:nvPr>
        </p:nvSpPr>
        <p:spPr/>
        <p:txBody>
          <a:bodyPr/>
          <a:lstStyle/>
          <a:p>
            <a:fld id="{3FD1A6D6-122F-44B3-A4FF-B4C40C13411C}" type="datetimeFigureOut">
              <a:rPr lang="en-US" smtClean="0"/>
              <a:t>2/26/2022</a:t>
            </a:fld>
            <a:endParaRPr lang="en-US"/>
          </a:p>
        </p:txBody>
      </p:sp>
      <p:sp>
        <p:nvSpPr>
          <p:cNvPr id="6" name="Footer Placeholder 5">
            <a:extLst>
              <a:ext uri="{FF2B5EF4-FFF2-40B4-BE49-F238E27FC236}">
                <a16:creationId xmlns:a16="http://schemas.microsoft.com/office/drawing/2014/main" id="{A48EA879-4A2B-4F65-A5DB-59E450CF81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D77D86-1FA6-451E-B602-F9416318AF1B}"/>
              </a:ext>
            </a:extLst>
          </p:cNvPr>
          <p:cNvSpPr>
            <a:spLocks noGrp="1"/>
          </p:cNvSpPr>
          <p:nvPr>
            <p:ph type="sldNum" sz="quarter" idx="12"/>
          </p:nvPr>
        </p:nvSpPr>
        <p:spPr/>
        <p:txBody>
          <a:bodyPr/>
          <a:lstStyle/>
          <a:p>
            <a:fld id="{2CB1C9C6-D7F7-4F66-B780-24ADF678A231}" type="slidenum">
              <a:rPr lang="en-US" smtClean="0"/>
              <a:t>‹#›</a:t>
            </a:fld>
            <a:endParaRPr lang="en-US"/>
          </a:p>
        </p:txBody>
      </p:sp>
    </p:spTree>
    <p:extLst>
      <p:ext uri="{BB962C8B-B14F-4D97-AF65-F5344CB8AC3E}">
        <p14:creationId xmlns:p14="http://schemas.microsoft.com/office/powerpoint/2010/main" val="1758295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878484-2855-43F4-A3A5-87B12A6A66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3A81F8-F1D1-409F-8DA1-44EBBA1067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AD492-FD1D-4592-9B7C-910061190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1A6D6-122F-44B3-A4FF-B4C40C13411C}" type="datetimeFigureOut">
              <a:rPr lang="en-US" smtClean="0"/>
              <a:t>2/26/2022</a:t>
            </a:fld>
            <a:endParaRPr lang="en-US"/>
          </a:p>
        </p:txBody>
      </p:sp>
      <p:sp>
        <p:nvSpPr>
          <p:cNvPr id="5" name="Footer Placeholder 4">
            <a:extLst>
              <a:ext uri="{FF2B5EF4-FFF2-40B4-BE49-F238E27FC236}">
                <a16:creationId xmlns:a16="http://schemas.microsoft.com/office/drawing/2014/main" id="{46169AC5-244E-4637-BA5C-0967F1D1D4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5761D1-0D50-4DE1-B562-16C0E898B0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1C9C6-D7F7-4F66-B780-24ADF678A231}" type="slidenum">
              <a:rPr lang="en-US" smtClean="0"/>
              <a:t>‹#›</a:t>
            </a:fld>
            <a:endParaRPr lang="en-US"/>
          </a:p>
        </p:txBody>
      </p:sp>
    </p:spTree>
    <p:extLst>
      <p:ext uri="{BB962C8B-B14F-4D97-AF65-F5344CB8AC3E}">
        <p14:creationId xmlns:p14="http://schemas.microsoft.com/office/powerpoint/2010/main" val="3738546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ushVu9zNRyjQAdHX4xnlkxibsdThJhBk/view?usp=sharing"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components101.com/displays/16x2-lcd-pinout-datashee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rive.google.com/file/d/1ushVu9zNRyjQAdHX4xnlkxibsdThJhBk/view?usp=sharing"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www.rhydolabz.com/wiki/?p=18019"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file/d/1ushVu9zNRyjQAdHX4xnlkxibsdThJhBk/view?usp=sharing"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cse.unl.edu/~jfalkinburg/cse_courses/2021/236/JOYSTICK_MODULE.pdf"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file/d/1ushVu9zNRyjQAdHX4xnlkxibsdThJhBk/view?usp=sharing"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datasheetspdf.com/pdf/1260602/Schneider/NEMA17/1"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hyperlink" Target="http://www.st.com/web/en/resource/technical/document/datasheet/CD00000063.pdf" TargetMode="External"/><Relationship Id="rId4" Type="http://schemas.openxmlformats.org/officeDocument/2006/relationships/hyperlink" Target="https://drive.google.com/file/d/1ushVu9zNRyjQAdHX4xnlkxibsdThJhBk/view?usp=shar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0235-4A5D-4057-A8C2-4430974F3EC6}"/>
              </a:ext>
            </a:extLst>
          </p:cNvPr>
          <p:cNvSpPr>
            <a:spLocks noGrp="1"/>
          </p:cNvSpPr>
          <p:nvPr>
            <p:ph type="title"/>
          </p:nvPr>
        </p:nvSpPr>
        <p:spPr/>
        <p:txBody>
          <a:bodyPr>
            <a:normAutofit/>
          </a:bodyPr>
          <a:lstStyle/>
          <a:p>
            <a:r>
              <a:rPr lang="en-US" sz="4000">
                <a:latin typeface="Times New Roman"/>
                <a:ea typeface="+mj-lt"/>
                <a:cs typeface="+mj-lt"/>
              </a:rPr>
              <a:t>Problem in Brief</a:t>
            </a:r>
            <a:endParaRPr lang="en-US" sz="4000">
              <a:latin typeface="Times New Roman"/>
            </a:endParaRPr>
          </a:p>
        </p:txBody>
      </p:sp>
      <p:sp>
        <p:nvSpPr>
          <p:cNvPr id="3" name="Content Placeholder 2">
            <a:extLst>
              <a:ext uri="{FF2B5EF4-FFF2-40B4-BE49-F238E27FC236}">
                <a16:creationId xmlns:a16="http://schemas.microsoft.com/office/drawing/2014/main" id="{EE034659-51EA-4590-9C68-F8A4AFBE7D63}"/>
              </a:ext>
            </a:extLst>
          </p:cNvPr>
          <p:cNvSpPr>
            <a:spLocks noGrp="1"/>
          </p:cNvSpPr>
          <p:nvPr>
            <p:ph idx="1"/>
          </p:nvPr>
        </p:nvSpPr>
        <p:spPr/>
        <p:txBody>
          <a:bodyPr vert="horz" lIns="91440" tIns="45720" rIns="91440" bIns="45720" rtlCol="0" anchor="t">
            <a:normAutofit/>
          </a:bodyPr>
          <a:lstStyle/>
          <a:p>
            <a:pPr algn="just">
              <a:lnSpc>
                <a:spcPct val="150000"/>
              </a:lnSpc>
              <a:spcBef>
                <a:spcPct val="0"/>
              </a:spcBef>
              <a:buFont typeface="Wingdings" panose="05000000000000000000" pitchFamily="2" charset="2"/>
              <a:buChar char="v"/>
            </a:pPr>
            <a:r>
              <a:rPr lang="en-US" altLang="en-US">
                <a:latin typeface="Times New Roman" panose="02020603050405020304" pitchFamily="18" charset="0"/>
                <a:cs typeface="Times New Roman" panose="02020603050405020304" pitchFamily="18" charset="0"/>
              </a:rPr>
              <a:t>Difficulty in moving the patient without the assistance.</a:t>
            </a:r>
            <a:endParaRPr lang="si-LK" altLang="en-US">
              <a:latin typeface="Times New Roman" panose="02020603050405020304" pitchFamily="18" charset="0"/>
              <a:cs typeface="Times New Roman" panose="02020603050405020304" pitchFamily="18" charset="0"/>
            </a:endParaRPr>
          </a:p>
          <a:p>
            <a:pPr algn="just">
              <a:lnSpc>
                <a:spcPct val="150000"/>
              </a:lnSpc>
              <a:spcBef>
                <a:spcPct val="0"/>
              </a:spcBef>
              <a:buFont typeface="Wingdings" panose="05000000000000000000" pitchFamily="2" charset="2"/>
              <a:buChar char="v"/>
            </a:pPr>
            <a:r>
              <a:rPr lang="en-US" altLang="en-US">
                <a:latin typeface="Times New Roman" panose="02020603050405020304" pitchFamily="18" charset="0"/>
                <a:ea typeface="Calibri" panose="020F0502020204030204" pitchFamily="34" charset="0"/>
                <a:cs typeface="Times New Roman" panose="02020603050405020304" pitchFamily="18" charset="0"/>
              </a:rPr>
              <a:t>Lack of enough people to care for older people and handicapped people  (whose limbs are not strong</a:t>
            </a:r>
            <a:r>
              <a:rPr lang="en-US" altLang="en-US">
                <a:ea typeface="Calibri" panose="020F0502020204030204" pitchFamily="34" charset="0"/>
                <a:cs typeface="Times New Roman" panose="02020603050405020304" pitchFamily="18" charset="0"/>
              </a:rPr>
              <a:t>)</a:t>
            </a:r>
            <a:r>
              <a:rPr lang="en-US" altLang="en-US">
                <a:latin typeface="Times New Roman" panose="02020603050405020304" pitchFamily="18" charset="0"/>
                <a:ea typeface="Calibri" panose="020F0502020204030204" pitchFamily="34" charset="0"/>
                <a:cs typeface="Times New Roman" panose="02020603050405020304" pitchFamily="18" charset="0"/>
              </a:rPr>
              <a:t> at homes.</a:t>
            </a:r>
          </a:p>
          <a:p>
            <a:pPr algn="just">
              <a:lnSpc>
                <a:spcPct val="150000"/>
              </a:lnSpc>
              <a:spcBef>
                <a:spcPct val="0"/>
              </a:spcBef>
              <a:buFont typeface="Wingdings" panose="05000000000000000000" pitchFamily="2" charset="2"/>
              <a:buChar char="v"/>
            </a:pPr>
            <a:r>
              <a:rPr lang="en-US" altLang="en-US">
                <a:latin typeface="Times New Roman" panose="02020603050405020304" pitchFamily="18" charset="0"/>
                <a:cs typeface="Times New Roman" panose="02020603050405020304" pitchFamily="18" charset="0"/>
              </a:rPr>
              <a:t>Risk of leaving the patient at home alone.</a:t>
            </a:r>
          </a:p>
          <a:p>
            <a:pPr algn="just">
              <a:lnSpc>
                <a:spcPct val="150000"/>
              </a:lnSpc>
              <a:spcBef>
                <a:spcPct val="0"/>
              </a:spcBef>
              <a:buFont typeface="Wingdings" panose="05000000000000000000" pitchFamily="2" charset="2"/>
              <a:buChar char="v"/>
            </a:pPr>
            <a:r>
              <a:rPr lang="en-US" altLang="en-US">
                <a:latin typeface="Times New Roman" panose="02020603050405020304" pitchFamily="18" charset="0"/>
                <a:cs typeface="Times New Roman" panose="02020603050405020304" pitchFamily="18" charset="0"/>
              </a:rPr>
              <a:t>Patients with physical injuries and disabilities has becomes a day-to-day scenario.</a:t>
            </a:r>
            <a:r>
              <a:rPr lang="en-US" altLang="en-US" sz="1800"/>
              <a:t> </a:t>
            </a:r>
            <a:r>
              <a:rPr lang="en-US" altLang="en-US"/>
              <a:t>(</a:t>
            </a:r>
            <a:r>
              <a:rPr lang="en-US" altLang="en-US">
                <a:latin typeface="Times New Roman" panose="02020603050405020304" pitchFamily="18" charset="0"/>
                <a:cs typeface="Times New Roman" panose="02020603050405020304" pitchFamily="18" charset="0"/>
              </a:rPr>
              <a:t>Due to accidents, health problems etc.)</a:t>
            </a:r>
          </a:p>
          <a:p>
            <a:endParaRPr lang="en-US">
              <a:cs typeface="Calibri"/>
            </a:endParaRPr>
          </a:p>
        </p:txBody>
      </p:sp>
      <p:pic>
        <p:nvPicPr>
          <p:cNvPr id="4" name="Picture 3">
            <a:extLst>
              <a:ext uri="{FF2B5EF4-FFF2-40B4-BE49-F238E27FC236}">
                <a16:creationId xmlns:a16="http://schemas.microsoft.com/office/drawing/2014/main" id="{10EDC9A0-AB3B-42D8-938B-286B57FB7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7086" y="681037"/>
            <a:ext cx="1865313"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313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09AA6A5-4964-4EDA-95C1-387EE8BE19D9}"/>
              </a:ext>
            </a:extLst>
          </p:cNvPr>
          <p:cNvGrpSpPr/>
          <p:nvPr/>
        </p:nvGrpSpPr>
        <p:grpSpPr>
          <a:xfrm>
            <a:off x="0" y="1047392"/>
            <a:ext cx="6686456" cy="5570869"/>
            <a:chOff x="621699" y="449424"/>
            <a:chExt cx="6686456" cy="5570869"/>
          </a:xfrm>
        </p:grpSpPr>
        <p:pic>
          <p:nvPicPr>
            <p:cNvPr id="5" name="Picture 4">
              <a:extLst>
                <a:ext uri="{FF2B5EF4-FFF2-40B4-BE49-F238E27FC236}">
                  <a16:creationId xmlns:a16="http://schemas.microsoft.com/office/drawing/2014/main" id="{38250BA8-E079-423C-9EA8-F7A0E9330E34}"/>
                </a:ext>
              </a:extLst>
            </p:cNvPr>
            <p:cNvPicPr>
              <a:picLocks noChangeAspect="1"/>
            </p:cNvPicPr>
            <p:nvPr/>
          </p:nvPicPr>
          <p:blipFill rotWithShape="1">
            <a:blip r:embed="rId2">
              <a:extLst>
                <a:ext uri="{28A0092B-C50C-407E-A947-70E740481C1C}">
                  <a14:useLocalDpi xmlns:a14="http://schemas.microsoft.com/office/drawing/2010/main" val="0"/>
                </a:ext>
              </a:extLst>
            </a:blip>
            <a:srcRect b="18997"/>
            <a:stretch/>
          </p:blipFill>
          <p:spPr>
            <a:xfrm>
              <a:off x="909150" y="449424"/>
              <a:ext cx="6079478" cy="4924538"/>
            </a:xfrm>
            <a:prstGeom prst="rect">
              <a:avLst/>
            </a:prstGeom>
          </p:spPr>
        </p:pic>
        <p:sp>
          <p:nvSpPr>
            <p:cNvPr id="6" name="TextBox 5">
              <a:extLst>
                <a:ext uri="{FF2B5EF4-FFF2-40B4-BE49-F238E27FC236}">
                  <a16:creationId xmlns:a16="http://schemas.microsoft.com/office/drawing/2014/main" id="{85305DCD-9967-4AA1-BB8F-E6293D7EC22E}"/>
                </a:ext>
              </a:extLst>
            </p:cNvPr>
            <p:cNvSpPr txBox="1"/>
            <p:nvPr/>
          </p:nvSpPr>
          <p:spPr>
            <a:xfrm>
              <a:off x="2868367" y="4725501"/>
              <a:ext cx="681135" cy="369332"/>
            </a:xfrm>
            <a:prstGeom prst="rect">
              <a:avLst/>
            </a:prstGeom>
            <a:noFill/>
          </p:spPr>
          <p:txBody>
            <a:bodyPr wrap="square" rtlCol="0">
              <a:spAutoFit/>
            </a:bodyPr>
            <a:lstStyle/>
            <a:p>
              <a:r>
                <a:rPr lang="en-US" err="1">
                  <a:latin typeface="Times New Roman" panose="02020603050405020304" pitchFamily="18" charset="0"/>
                  <a:cs typeface="Times New Roman" panose="02020603050405020304" pitchFamily="18" charset="0"/>
                </a:rPr>
                <a:t>Vcc</a:t>
              </a:r>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656A996-F97C-4345-8BDE-D2D3449A72F1}"/>
                </a:ext>
              </a:extLst>
            </p:cNvPr>
            <p:cNvSpPr txBox="1"/>
            <p:nvPr/>
          </p:nvSpPr>
          <p:spPr>
            <a:xfrm>
              <a:off x="4398587" y="4674819"/>
              <a:ext cx="925319"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Ground Pin</a:t>
              </a:r>
            </a:p>
          </p:txBody>
        </p:sp>
        <p:sp>
          <p:nvSpPr>
            <p:cNvPr id="8" name="TextBox 7">
              <a:extLst>
                <a:ext uri="{FF2B5EF4-FFF2-40B4-BE49-F238E27FC236}">
                  <a16:creationId xmlns:a16="http://schemas.microsoft.com/office/drawing/2014/main" id="{E60A8687-BDCE-4394-9B0A-DE2E13BE6A6D}"/>
                </a:ext>
              </a:extLst>
            </p:cNvPr>
            <p:cNvSpPr txBox="1"/>
            <p:nvPr/>
          </p:nvSpPr>
          <p:spPr>
            <a:xfrm>
              <a:off x="3101634" y="5373962"/>
              <a:ext cx="925319"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Trigger Pin</a:t>
              </a:r>
            </a:p>
          </p:txBody>
        </p:sp>
        <p:sp>
          <p:nvSpPr>
            <p:cNvPr id="9" name="TextBox 8">
              <a:extLst>
                <a:ext uri="{FF2B5EF4-FFF2-40B4-BE49-F238E27FC236}">
                  <a16:creationId xmlns:a16="http://schemas.microsoft.com/office/drawing/2014/main" id="{BF5B0F4D-C4DD-428C-802B-5695247D9421}"/>
                </a:ext>
              </a:extLst>
            </p:cNvPr>
            <p:cNvSpPr txBox="1"/>
            <p:nvPr/>
          </p:nvSpPr>
          <p:spPr>
            <a:xfrm>
              <a:off x="3874486" y="5373962"/>
              <a:ext cx="925319"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Echo Pin</a:t>
              </a:r>
            </a:p>
          </p:txBody>
        </p:sp>
        <p:cxnSp>
          <p:nvCxnSpPr>
            <p:cNvPr id="11" name="Straight Arrow Connector 10">
              <a:extLst>
                <a:ext uri="{FF2B5EF4-FFF2-40B4-BE49-F238E27FC236}">
                  <a16:creationId xmlns:a16="http://schemas.microsoft.com/office/drawing/2014/main" id="{76FF7981-404E-4BC3-94BC-75AA67A4135D}"/>
                </a:ext>
              </a:extLst>
            </p:cNvPr>
            <p:cNvCxnSpPr>
              <a:cxnSpLocks/>
            </p:cNvCxnSpPr>
            <p:nvPr/>
          </p:nvCxnSpPr>
          <p:spPr>
            <a:xfrm flipV="1">
              <a:off x="3564293" y="4997985"/>
              <a:ext cx="177282" cy="430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B98D1A7-3034-426C-8CC2-FDB17991A1A6}"/>
                </a:ext>
              </a:extLst>
            </p:cNvPr>
            <p:cNvCxnSpPr>
              <a:cxnSpLocks/>
            </p:cNvCxnSpPr>
            <p:nvPr/>
          </p:nvCxnSpPr>
          <p:spPr>
            <a:xfrm flipH="1" flipV="1">
              <a:off x="4096486" y="4997985"/>
              <a:ext cx="177282" cy="430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288E0C4-21D3-4391-8E29-B7BE600D305C}"/>
                </a:ext>
              </a:extLst>
            </p:cNvPr>
            <p:cNvSpPr txBox="1"/>
            <p:nvPr/>
          </p:nvSpPr>
          <p:spPr>
            <a:xfrm>
              <a:off x="621699" y="1003397"/>
              <a:ext cx="2009533"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Ultrasonic Wave</a:t>
              </a:r>
            </a:p>
            <a:p>
              <a:pPr algn="ctr"/>
              <a:r>
                <a:rPr lang="en-US">
                  <a:latin typeface="Times New Roman" panose="02020603050405020304" pitchFamily="18" charset="0"/>
                  <a:cs typeface="Times New Roman" panose="02020603050405020304" pitchFamily="18" charset="0"/>
                </a:rPr>
                <a:t>Transmitter</a:t>
              </a:r>
            </a:p>
          </p:txBody>
        </p:sp>
        <p:sp>
          <p:nvSpPr>
            <p:cNvPr id="14" name="TextBox 13">
              <a:extLst>
                <a:ext uri="{FF2B5EF4-FFF2-40B4-BE49-F238E27FC236}">
                  <a16:creationId xmlns:a16="http://schemas.microsoft.com/office/drawing/2014/main" id="{56F0227C-9C56-40DF-9612-B5B01090007A}"/>
                </a:ext>
              </a:extLst>
            </p:cNvPr>
            <p:cNvSpPr txBox="1"/>
            <p:nvPr/>
          </p:nvSpPr>
          <p:spPr>
            <a:xfrm>
              <a:off x="5298622" y="1008418"/>
              <a:ext cx="2009533"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Ultrasonic Wave</a:t>
              </a:r>
            </a:p>
            <a:p>
              <a:pPr algn="ctr"/>
              <a:r>
                <a:rPr lang="en-US">
                  <a:latin typeface="Times New Roman" panose="02020603050405020304" pitchFamily="18" charset="0"/>
                  <a:cs typeface="Times New Roman" panose="02020603050405020304" pitchFamily="18" charset="0"/>
                </a:rPr>
                <a:t>Receiver</a:t>
              </a:r>
            </a:p>
          </p:txBody>
        </p:sp>
        <p:sp>
          <p:nvSpPr>
            <p:cNvPr id="16" name="Freeform: Shape 15">
              <a:extLst>
                <a:ext uri="{FF2B5EF4-FFF2-40B4-BE49-F238E27FC236}">
                  <a16:creationId xmlns:a16="http://schemas.microsoft.com/office/drawing/2014/main" id="{96C9201D-E09E-477B-A5CD-1009FF469BA0}"/>
                </a:ext>
              </a:extLst>
            </p:cNvPr>
            <p:cNvSpPr/>
            <p:nvPr/>
          </p:nvSpPr>
          <p:spPr>
            <a:xfrm>
              <a:off x="2205231" y="1427584"/>
              <a:ext cx="337695" cy="696454"/>
            </a:xfrm>
            <a:custGeom>
              <a:avLst/>
              <a:gdLst>
                <a:gd name="connsiteX0" fmla="*/ 0 w 337695"/>
                <a:gd name="connsiteY0" fmla="*/ 0 h 696454"/>
                <a:gd name="connsiteX1" fmla="*/ 279918 w 337695"/>
                <a:gd name="connsiteY1" fmla="*/ 167951 h 696454"/>
                <a:gd name="connsiteX2" fmla="*/ 335902 w 337695"/>
                <a:gd name="connsiteY2" fmla="*/ 662473 h 696454"/>
                <a:gd name="connsiteX3" fmla="*/ 326571 w 337695"/>
                <a:gd name="connsiteY3" fmla="*/ 653143 h 696454"/>
              </a:gdLst>
              <a:ahLst/>
              <a:cxnLst>
                <a:cxn ang="0">
                  <a:pos x="connsiteX0" y="connsiteY0"/>
                </a:cxn>
                <a:cxn ang="0">
                  <a:pos x="connsiteX1" y="connsiteY1"/>
                </a:cxn>
                <a:cxn ang="0">
                  <a:pos x="connsiteX2" y="connsiteY2"/>
                </a:cxn>
                <a:cxn ang="0">
                  <a:pos x="connsiteX3" y="connsiteY3"/>
                </a:cxn>
              </a:cxnLst>
              <a:rect l="l" t="t" r="r" b="b"/>
              <a:pathLst>
                <a:path w="337695" h="696454">
                  <a:moveTo>
                    <a:pt x="0" y="0"/>
                  </a:moveTo>
                  <a:cubicBezTo>
                    <a:pt x="111967" y="28769"/>
                    <a:pt x="223934" y="57539"/>
                    <a:pt x="279918" y="167951"/>
                  </a:cubicBezTo>
                  <a:cubicBezTo>
                    <a:pt x="335902" y="278363"/>
                    <a:pt x="328127" y="581608"/>
                    <a:pt x="335902" y="662473"/>
                  </a:cubicBezTo>
                  <a:cubicBezTo>
                    <a:pt x="343677" y="743338"/>
                    <a:pt x="323461" y="654698"/>
                    <a:pt x="326571" y="653143"/>
                  </a:cubicBezTo>
                </a:path>
              </a:pathLst>
            </a:cu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49B2531A-DDE5-47C7-8F74-5500A7DFAD36}"/>
                </a:ext>
              </a:extLst>
            </p:cNvPr>
            <p:cNvSpPr/>
            <p:nvPr/>
          </p:nvSpPr>
          <p:spPr>
            <a:xfrm flipH="1">
              <a:off x="5508473" y="1427584"/>
              <a:ext cx="337695" cy="696454"/>
            </a:xfrm>
            <a:custGeom>
              <a:avLst/>
              <a:gdLst>
                <a:gd name="connsiteX0" fmla="*/ 0 w 337695"/>
                <a:gd name="connsiteY0" fmla="*/ 0 h 696454"/>
                <a:gd name="connsiteX1" fmla="*/ 279918 w 337695"/>
                <a:gd name="connsiteY1" fmla="*/ 167951 h 696454"/>
                <a:gd name="connsiteX2" fmla="*/ 335902 w 337695"/>
                <a:gd name="connsiteY2" fmla="*/ 662473 h 696454"/>
                <a:gd name="connsiteX3" fmla="*/ 326571 w 337695"/>
                <a:gd name="connsiteY3" fmla="*/ 653143 h 696454"/>
              </a:gdLst>
              <a:ahLst/>
              <a:cxnLst>
                <a:cxn ang="0">
                  <a:pos x="connsiteX0" y="connsiteY0"/>
                </a:cxn>
                <a:cxn ang="0">
                  <a:pos x="connsiteX1" y="connsiteY1"/>
                </a:cxn>
                <a:cxn ang="0">
                  <a:pos x="connsiteX2" y="connsiteY2"/>
                </a:cxn>
                <a:cxn ang="0">
                  <a:pos x="connsiteX3" y="connsiteY3"/>
                </a:cxn>
              </a:cxnLst>
              <a:rect l="l" t="t" r="r" b="b"/>
              <a:pathLst>
                <a:path w="337695" h="696454">
                  <a:moveTo>
                    <a:pt x="0" y="0"/>
                  </a:moveTo>
                  <a:cubicBezTo>
                    <a:pt x="111967" y="28769"/>
                    <a:pt x="223934" y="57539"/>
                    <a:pt x="279918" y="167951"/>
                  </a:cubicBezTo>
                  <a:cubicBezTo>
                    <a:pt x="335902" y="278363"/>
                    <a:pt x="328127" y="581608"/>
                    <a:pt x="335902" y="662473"/>
                  </a:cubicBezTo>
                  <a:cubicBezTo>
                    <a:pt x="343677" y="743338"/>
                    <a:pt x="323461" y="654698"/>
                    <a:pt x="326571" y="653143"/>
                  </a:cubicBezTo>
                </a:path>
              </a:pathLst>
            </a:custGeom>
            <a:ln w="38100">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055B1D7F-4123-4F64-8D33-832E9773D015}"/>
              </a:ext>
            </a:extLst>
          </p:cNvPr>
          <p:cNvSpPr txBox="1"/>
          <p:nvPr/>
        </p:nvSpPr>
        <p:spPr>
          <a:xfrm>
            <a:off x="292912" y="476577"/>
            <a:ext cx="4454590" cy="523220"/>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HC-SR04 Ultrasonic Sensor</a:t>
            </a:r>
          </a:p>
        </p:txBody>
      </p:sp>
      <p:graphicFrame>
        <p:nvGraphicFramePr>
          <p:cNvPr id="19" name="Table 19">
            <a:extLst>
              <a:ext uri="{FF2B5EF4-FFF2-40B4-BE49-F238E27FC236}">
                <a16:creationId xmlns:a16="http://schemas.microsoft.com/office/drawing/2014/main" id="{726B1DB5-1052-40F0-A6A4-893E4614F5D5}"/>
              </a:ext>
            </a:extLst>
          </p:cNvPr>
          <p:cNvGraphicFramePr>
            <a:graphicFrameLocks noGrp="1"/>
          </p:cNvGraphicFramePr>
          <p:nvPr/>
        </p:nvGraphicFramePr>
        <p:xfrm>
          <a:off x="6878947" y="2202630"/>
          <a:ext cx="4663020" cy="2452740"/>
        </p:xfrm>
        <a:graphic>
          <a:graphicData uri="http://schemas.openxmlformats.org/drawingml/2006/table">
            <a:tbl>
              <a:tblPr firstRow="1" bandRow="1">
                <a:tableStyleId>{2D5ABB26-0587-4C30-8999-92F81FD0307C}</a:tableStyleId>
              </a:tblPr>
              <a:tblGrid>
                <a:gridCol w="2331510">
                  <a:extLst>
                    <a:ext uri="{9D8B030D-6E8A-4147-A177-3AD203B41FA5}">
                      <a16:colId xmlns:a16="http://schemas.microsoft.com/office/drawing/2014/main" val="758722043"/>
                    </a:ext>
                  </a:extLst>
                </a:gridCol>
                <a:gridCol w="2331510">
                  <a:extLst>
                    <a:ext uri="{9D8B030D-6E8A-4147-A177-3AD203B41FA5}">
                      <a16:colId xmlns:a16="http://schemas.microsoft.com/office/drawing/2014/main" val="1854037078"/>
                    </a:ext>
                  </a:extLst>
                </a:gridCol>
              </a:tblGrid>
              <a:tr h="490548">
                <a:tc>
                  <a:txBody>
                    <a:bodyPr/>
                    <a:lstStyle/>
                    <a:p>
                      <a:r>
                        <a:rPr lang="en-US">
                          <a:latin typeface="Times New Roman" panose="02020603050405020304" pitchFamily="18" charset="0"/>
                          <a:cs typeface="Times New Roman" panose="02020603050405020304" pitchFamily="18" charset="0"/>
                        </a:rPr>
                        <a:t>Working Voltage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Times New Roman" panose="02020603050405020304" pitchFamily="18" charset="0"/>
                          <a:cs typeface="Times New Roman" panose="02020603050405020304" pitchFamily="18" charset="0"/>
                        </a:rPr>
                        <a:t>DC 5V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656147"/>
                  </a:ext>
                </a:extLst>
              </a:tr>
              <a:tr h="490548">
                <a:tc>
                  <a:txBody>
                    <a:bodyPr/>
                    <a:lstStyle/>
                    <a:p>
                      <a:r>
                        <a:rPr lang="en-US">
                          <a:latin typeface="Times New Roman" panose="02020603050405020304" pitchFamily="18" charset="0"/>
                          <a:cs typeface="Times New Roman" panose="02020603050405020304" pitchFamily="18" charset="0"/>
                        </a:rPr>
                        <a:t>Working Current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Times New Roman" panose="02020603050405020304" pitchFamily="18" charset="0"/>
                          <a:cs typeface="Times New Roman" panose="02020603050405020304" pitchFamily="18" charset="0"/>
                        </a:rPr>
                        <a:t>15mA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7471027"/>
                  </a:ext>
                </a:extLst>
              </a:tr>
              <a:tr h="490548">
                <a:tc>
                  <a:txBody>
                    <a:bodyPr/>
                    <a:lstStyle/>
                    <a:p>
                      <a:r>
                        <a:rPr lang="en-US">
                          <a:latin typeface="Times New Roman" panose="02020603050405020304" pitchFamily="18" charset="0"/>
                          <a:cs typeface="Times New Roman" panose="02020603050405020304" pitchFamily="18" charset="0"/>
                        </a:rPr>
                        <a:t>Working Frequency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Times New Roman" panose="02020603050405020304" pitchFamily="18" charset="0"/>
                          <a:cs typeface="Times New Roman" panose="02020603050405020304" pitchFamily="18" charset="0"/>
                        </a:rPr>
                        <a:t>40Hz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4677791"/>
                  </a:ext>
                </a:extLst>
              </a:tr>
              <a:tr h="490548">
                <a:tc>
                  <a:txBody>
                    <a:bodyPr/>
                    <a:lstStyle/>
                    <a:p>
                      <a:r>
                        <a:rPr lang="en-US">
                          <a:latin typeface="Times New Roman" panose="02020603050405020304" pitchFamily="18" charset="0"/>
                          <a:cs typeface="Times New Roman" panose="02020603050405020304" pitchFamily="18" charset="0"/>
                        </a:rPr>
                        <a:t>Max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Times New Roman" panose="02020603050405020304" pitchFamily="18" charset="0"/>
                          <a:cs typeface="Times New Roman" panose="02020603050405020304" pitchFamily="18" charset="0"/>
                        </a:rPr>
                        <a:t>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4950141"/>
                  </a:ext>
                </a:extLst>
              </a:tr>
              <a:tr h="490548">
                <a:tc>
                  <a:txBody>
                    <a:bodyPr/>
                    <a:lstStyle/>
                    <a:p>
                      <a:r>
                        <a:rPr lang="en-US">
                          <a:latin typeface="Times New Roman" panose="02020603050405020304" pitchFamily="18" charset="0"/>
                          <a:cs typeface="Times New Roman" panose="02020603050405020304" pitchFamily="18" charset="0"/>
                        </a:rPr>
                        <a:t>Min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atin typeface="Times New Roman" panose="02020603050405020304" pitchFamily="18" charset="0"/>
                          <a:cs typeface="Times New Roman" panose="02020603050405020304" pitchFamily="18" charset="0"/>
                        </a:rPr>
                        <a:t>2cm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6076346"/>
                  </a:ext>
                </a:extLst>
              </a:tr>
            </a:tbl>
          </a:graphicData>
        </a:graphic>
      </p:graphicFrame>
      <p:sp>
        <p:nvSpPr>
          <p:cNvPr id="20" name="TextBox 19">
            <a:extLst>
              <a:ext uri="{FF2B5EF4-FFF2-40B4-BE49-F238E27FC236}">
                <a16:creationId xmlns:a16="http://schemas.microsoft.com/office/drawing/2014/main" id="{BA5770BE-DE56-4B89-B6CF-EF0450E3F25A}"/>
              </a:ext>
            </a:extLst>
          </p:cNvPr>
          <p:cNvSpPr txBox="1"/>
          <p:nvPr/>
        </p:nvSpPr>
        <p:spPr>
          <a:xfrm>
            <a:off x="6878947" y="1440777"/>
            <a:ext cx="3038925" cy="584775"/>
          </a:xfrm>
          <a:prstGeom prst="rect">
            <a:avLst/>
          </a:prstGeom>
          <a:noFill/>
        </p:spPr>
        <p:txBody>
          <a:bodyPr wrap="square" rtlCol="0">
            <a:spAutoFit/>
          </a:bodyPr>
          <a:lstStyle/>
          <a:p>
            <a:r>
              <a:rPr lang="en-US" sz="3200" b="1">
                <a:latin typeface="Times New Roman" panose="02020603050405020304" pitchFamily="18" charset="0"/>
                <a:cs typeface="Times New Roman" panose="02020603050405020304" pitchFamily="18" charset="0"/>
              </a:rPr>
              <a:t>Specifications</a:t>
            </a:r>
          </a:p>
        </p:txBody>
      </p:sp>
      <p:sp>
        <p:nvSpPr>
          <p:cNvPr id="21" name="TextBox 20">
            <a:hlinkClick r:id="rId3"/>
            <a:extLst>
              <a:ext uri="{FF2B5EF4-FFF2-40B4-BE49-F238E27FC236}">
                <a16:creationId xmlns:a16="http://schemas.microsoft.com/office/drawing/2014/main" id="{0599D690-8DE6-4FAA-873E-FDB4222EB8F5}"/>
              </a:ext>
            </a:extLst>
          </p:cNvPr>
          <p:cNvSpPr txBox="1"/>
          <p:nvPr/>
        </p:nvSpPr>
        <p:spPr>
          <a:xfrm>
            <a:off x="9125282" y="5787264"/>
            <a:ext cx="2545607" cy="369332"/>
          </a:xfrm>
          <a:prstGeom prst="rect">
            <a:avLst/>
          </a:prstGeom>
          <a:noFill/>
        </p:spPr>
        <p:txBody>
          <a:bodyPr wrap="square" rtlCol="0">
            <a:spAutoFit/>
          </a:bodyPr>
          <a:lstStyle/>
          <a:p>
            <a:r>
              <a:rPr lang="en-US" u="sng">
                <a:solidFill>
                  <a:schemeClr val="accent5">
                    <a:lumMod val="75000"/>
                  </a:schemeClr>
                </a:solidFill>
                <a:latin typeface="Times New Roman" panose="02020603050405020304" pitchFamily="18" charset="0"/>
                <a:cs typeface="Times New Roman" panose="02020603050405020304" pitchFamily="18" charset="0"/>
              </a:rPr>
              <a:t>Data Sheet of HC-SR04</a:t>
            </a:r>
          </a:p>
        </p:txBody>
      </p:sp>
    </p:spTree>
    <p:extLst>
      <p:ext uri="{BB962C8B-B14F-4D97-AF65-F5344CB8AC3E}">
        <p14:creationId xmlns:p14="http://schemas.microsoft.com/office/powerpoint/2010/main" val="42593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C4C7520-7C95-4EA4-8EFF-15541A750967}"/>
              </a:ext>
            </a:extLst>
          </p:cNvPr>
          <p:cNvSpPr txBox="1"/>
          <p:nvPr/>
        </p:nvSpPr>
        <p:spPr>
          <a:xfrm>
            <a:off x="241426" y="239739"/>
            <a:ext cx="7754354" cy="584775"/>
          </a:xfrm>
          <a:prstGeom prst="rect">
            <a:avLst/>
          </a:prstGeom>
          <a:noFill/>
        </p:spPr>
        <p:txBody>
          <a:bodyPr wrap="square" lIns="91440" tIns="45720" rIns="91440" bIns="45720" rtlCol="0" anchor="t">
            <a:spAutoFit/>
          </a:bodyPr>
          <a:lstStyle/>
          <a:p>
            <a:r>
              <a:rPr lang="en-US" sz="2800" b="1" dirty="0">
                <a:latin typeface="Times New Roman"/>
                <a:cs typeface="Times New Roman"/>
              </a:rPr>
              <a:t>Ultrasonic </a:t>
            </a:r>
            <a:r>
              <a:rPr lang="en-US" sz="3200" b="1" dirty="0">
                <a:latin typeface="Times New Roman"/>
                <a:cs typeface="Times New Roman"/>
              </a:rPr>
              <a:t>Sensors</a:t>
            </a:r>
            <a:r>
              <a:rPr lang="en-US" sz="2800" b="1" dirty="0">
                <a:latin typeface="Times New Roman"/>
                <a:cs typeface="Times New Roman"/>
              </a:rPr>
              <a:t> Circuit Diagram</a:t>
            </a:r>
          </a:p>
        </p:txBody>
      </p:sp>
      <p:pic>
        <p:nvPicPr>
          <p:cNvPr id="3" name="Picture 2">
            <a:extLst>
              <a:ext uri="{FF2B5EF4-FFF2-40B4-BE49-F238E27FC236}">
                <a16:creationId xmlns:a16="http://schemas.microsoft.com/office/drawing/2014/main" id="{A7FB60CC-88F7-4D48-92F0-86689379B6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6573" y="911806"/>
            <a:ext cx="9758853" cy="5341510"/>
          </a:xfrm>
          <a:prstGeom prst="rect">
            <a:avLst/>
          </a:prstGeom>
        </p:spPr>
      </p:pic>
    </p:spTree>
    <p:extLst>
      <p:ext uri="{BB962C8B-B14F-4D97-AF65-F5344CB8AC3E}">
        <p14:creationId xmlns:p14="http://schemas.microsoft.com/office/powerpoint/2010/main" val="4052695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72A0-4125-4C46-8C20-C0A787159667}"/>
              </a:ext>
            </a:extLst>
          </p:cNvPr>
          <p:cNvSpPr>
            <a:spLocks noGrp="1"/>
          </p:cNvSpPr>
          <p:nvPr>
            <p:ph type="title"/>
          </p:nvPr>
        </p:nvSpPr>
        <p:spPr>
          <a:xfrm>
            <a:off x="838200" y="365125"/>
            <a:ext cx="10515600" cy="1116796"/>
          </a:xfrm>
        </p:spPr>
        <p:txBody>
          <a:bodyPr>
            <a:normAutofit fontScale="90000"/>
          </a:bodyPr>
          <a:lstStyle/>
          <a:p>
            <a:pPr>
              <a:lnSpc>
                <a:spcPct val="100000"/>
              </a:lnSpc>
              <a:spcAft>
                <a:spcPct val="0"/>
              </a:spcAft>
            </a:pPr>
            <a:r>
              <a:rPr lang="en-US" sz="4000" dirty="0">
                <a:latin typeface="Times New Roman"/>
                <a:cs typeface="Calibri Light" panose="020F0302020204030204"/>
              </a:rPr>
              <a:t>02</a:t>
            </a:r>
            <a:br>
              <a:rPr lang="en-US" sz="4000" dirty="0">
                <a:latin typeface="Times New Roman"/>
                <a:cs typeface="Calibri Light" panose="020F0302020204030204"/>
              </a:rPr>
            </a:br>
            <a:endParaRPr lang="en-US" sz="4000" dirty="0">
              <a:latin typeface="Times New Roman"/>
              <a:cs typeface="Calibri Light" panose="020F0302020204030204"/>
            </a:endParaRPr>
          </a:p>
        </p:txBody>
      </p:sp>
      <p:sp>
        <p:nvSpPr>
          <p:cNvPr id="3" name="Content Placeholder 2">
            <a:extLst>
              <a:ext uri="{FF2B5EF4-FFF2-40B4-BE49-F238E27FC236}">
                <a16:creationId xmlns:a16="http://schemas.microsoft.com/office/drawing/2014/main" id="{27F6064F-7ACB-4834-A35D-DA6CF830EEF0}"/>
              </a:ext>
            </a:extLst>
          </p:cNvPr>
          <p:cNvSpPr>
            <a:spLocks noGrp="1"/>
          </p:cNvSpPr>
          <p:nvPr>
            <p:ph idx="1"/>
          </p:nvPr>
        </p:nvSpPr>
        <p:spPr/>
        <p:txBody>
          <a:bodyPr vert="horz" lIns="91440" tIns="45720" rIns="91440" bIns="45720" rtlCol="0" anchor="t">
            <a:normAutofit/>
          </a:bodyPr>
          <a:lstStyle/>
          <a:p>
            <a:r>
              <a:rPr lang="en-US" dirty="0">
                <a:latin typeface="Times New Roman"/>
                <a:ea typeface="+mn-lt"/>
                <a:cs typeface="+mn-lt"/>
              </a:rPr>
              <a:t>The part that was specified to me is the LCD, Keypad, Buzzer and Load senser.</a:t>
            </a:r>
            <a:endParaRPr lang="en-US" dirty="0">
              <a:latin typeface="Times New Roman"/>
              <a:cs typeface="Calibri" panose="020F0502020204030204"/>
            </a:endParaRPr>
          </a:p>
          <a:p>
            <a:r>
              <a:rPr lang="en-US" dirty="0">
                <a:latin typeface="Times New Roman"/>
                <a:ea typeface="+mn-lt"/>
                <a:cs typeface="+mn-lt"/>
              </a:rPr>
              <a:t> In the interim evaluation I mainly studied about LCD and Keypad. In this case we are going to connect a 1x2 matrix keypad and a 16×2 LCD to an Atmega32 microcontroller. </a:t>
            </a:r>
            <a:endParaRPr lang="en-US" dirty="0">
              <a:latin typeface="Times New Roman"/>
              <a:cs typeface="Times New Roman"/>
            </a:endParaRPr>
          </a:p>
          <a:p>
            <a:r>
              <a:rPr lang="en-US" dirty="0">
                <a:latin typeface="Times New Roman"/>
                <a:ea typeface="+mn-lt"/>
                <a:cs typeface="+mn-lt"/>
              </a:rPr>
              <a:t> 1x2 keypad-</a:t>
            </a:r>
          </a:p>
          <a:p>
            <a:pPr lvl="1"/>
            <a:r>
              <a:rPr lang="en-US" dirty="0">
                <a:latin typeface="Times New Roman"/>
                <a:ea typeface="+mn-lt"/>
                <a:cs typeface="+mn-lt"/>
              </a:rPr>
              <a:t> number 1- when the patient has an emergency</a:t>
            </a:r>
          </a:p>
          <a:p>
            <a:pPr lvl="1"/>
            <a:r>
              <a:rPr lang="en-US" dirty="0">
                <a:latin typeface="Times New Roman"/>
                <a:ea typeface="+mn-lt"/>
                <a:cs typeface="+mn-lt"/>
              </a:rPr>
              <a:t>number 2 - when the patient receives messages from assistant</a:t>
            </a:r>
          </a:p>
          <a:p>
            <a:pPr lvl="1"/>
            <a:endParaRPr lang="en-US" dirty="0">
              <a:latin typeface="Calibri" panose="020F0502020204030204"/>
              <a:cs typeface="Calibri"/>
            </a:endParaRPr>
          </a:p>
          <a:p>
            <a:endParaRPr lang="en-US" dirty="0">
              <a:latin typeface="Calibri" panose="020F0502020204030204"/>
              <a:cs typeface="Calibri"/>
            </a:endParaRPr>
          </a:p>
          <a:p>
            <a:endParaRPr lang="en-US" dirty="0">
              <a:latin typeface="Calibri" panose="020F0502020204030204"/>
              <a:cs typeface="Calibri"/>
            </a:endParaRPr>
          </a:p>
        </p:txBody>
      </p:sp>
    </p:spTree>
    <p:extLst>
      <p:ext uri="{BB962C8B-B14F-4D97-AF65-F5344CB8AC3E}">
        <p14:creationId xmlns:p14="http://schemas.microsoft.com/office/powerpoint/2010/main" val="774322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A369-39F1-4A3D-97D5-3FAECAB427D0}"/>
              </a:ext>
            </a:extLst>
          </p:cNvPr>
          <p:cNvSpPr>
            <a:spLocks noGrp="1"/>
          </p:cNvSpPr>
          <p:nvPr>
            <p:ph type="title"/>
          </p:nvPr>
        </p:nvSpPr>
        <p:spPr>
          <a:xfrm>
            <a:off x="818733" y="1434635"/>
            <a:ext cx="2686833" cy="553548"/>
          </a:xfrm>
        </p:spPr>
        <p:txBody>
          <a:bodyPr vert="horz" lIns="91440" tIns="45720" rIns="91440" bIns="45720" rtlCol="0" anchor="ctr">
            <a:noAutofit/>
          </a:bodyPr>
          <a:lstStyle/>
          <a:p>
            <a:r>
              <a:rPr lang="en-US" sz="2800" dirty="0">
                <a:latin typeface="Times New Roman"/>
                <a:ea typeface="+mj-lt"/>
                <a:cs typeface="+mj-lt"/>
              </a:rPr>
              <a:t>1x2 keypad</a:t>
            </a:r>
            <a:endParaRPr lang="en-US" sz="2800" dirty="0">
              <a:latin typeface="Times New Roman"/>
              <a:cs typeface="Times New Roman"/>
            </a:endParaRPr>
          </a:p>
          <a:p>
            <a:endParaRPr lang="en-US" dirty="0">
              <a:cs typeface="Calibri Light"/>
            </a:endParaRPr>
          </a:p>
        </p:txBody>
      </p:sp>
      <p:pic>
        <p:nvPicPr>
          <p:cNvPr id="4" name="Picture 4">
            <a:extLst>
              <a:ext uri="{FF2B5EF4-FFF2-40B4-BE49-F238E27FC236}">
                <a16:creationId xmlns:a16="http://schemas.microsoft.com/office/drawing/2014/main" id="{142C4DD3-AF61-4878-BEF0-E3C02B42EDB1}"/>
              </a:ext>
            </a:extLst>
          </p:cNvPr>
          <p:cNvPicPr>
            <a:picLocks noGrp="1" noChangeAspect="1"/>
          </p:cNvPicPr>
          <p:nvPr>
            <p:ph idx="1"/>
          </p:nvPr>
        </p:nvPicPr>
        <p:blipFill>
          <a:blip r:embed="rId2"/>
          <a:stretch>
            <a:fillRect/>
          </a:stretch>
        </p:blipFill>
        <p:spPr>
          <a:xfrm>
            <a:off x="822704" y="1821675"/>
            <a:ext cx="3544712" cy="4351338"/>
          </a:xfrm>
        </p:spPr>
      </p:pic>
      <p:pic>
        <p:nvPicPr>
          <p:cNvPr id="5" name="Picture 5" descr="Diagram&#10;&#10;Description automatically generated">
            <a:extLst>
              <a:ext uri="{FF2B5EF4-FFF2-40B4-BE49-F238E27FC236}">
                <a16:creationId xmlns:a16="http://schemas.microsoft.com/office/drawing/2014/main" id="{FCA34E1E-8DEA-4B14-8C89-DC63CAF77D41}"/>
              </a:ext>
            </a:extLst>
          </p:cNvPr>
          <p:cNvPicPr>
            <a:picLocks noChangeAspect="1"/>
          </p:cNvPicPr>
          <p:nvPr/>
        </p:nvPicPr>
        <p:blipFill>
          <a:blip r:embed="rId3"/>
          <a:stretch>
            <a:fillRect/>
          </a:stretch>
        </p:blipFill>
        <p:spPr>
          <a:xfrm>
            <a:off x="4275551" y="2145083"/>
            <a:ext cx="2743200" cy="3945699"/>
          </a:xfrm>
          <a:prstGeom prst="rect">
            <a:avLst/>
          </a:prstGeom>
        </p:spPr>
      </p:pic>
      <p:sp>
        <p:nvSpPr>
          <p:cNvPr id="6" name="TextBox 5">
            <a:extLst>
              <a:ext uri="{FF2B5EF4-FFF2-40B4-BE49-F238E27FC236}">
                <a16:creationId xmlns:a16="http://schemas.microsoft.com/office/drawing/2014/main" id="{1FD03A7D-C582-438D-A5D2-C2E25A6CB9DC}"/>
              </a:ext>
            </a:extLst>
          </p:cNvPr>
          <p:cNvSpPr txBox="1"/>
          <p:nvPr/>
        </p:nvSpPr>
        <p:spPr>
          <a:xfrm>
            <a:off x="6759880" y="140500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cs typeface="Times New Roman"/>
              </a:rPr>
              <a:t>Specifications</a:t>
            </a:r>
          </a:p>
        </p:txBody>
      </p:sp>
      <p:sp>
        <p:nvSpPr>
          <p:cNvPr id="7" name="TextBox 6">
            <a:extLst>
              <a:ext uri="{FF2B5EF4-FFF2-40B4-BE49-F238E27FC236}">
                <a16:creationId xmlns:a16="http://schemas.microsoft.com/office/drawing/2014/main" id="{3E53BCF3-C58D-4CC6-855B-956780F77BB0}"/>
              </a:ext>
            </a:extLst>
          </p:cNvPr>
          <p:cNvSpPr txBox="1"/>
          <p:nvPr/>
        </p:nvSpPr>
        <p:spPr>
          <a:xfrm>
            <a:off x="6707688" y="1958236"/>
            <a:ext cx="515446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03030"/>
                </a:solidFill>
                <a:latin typeface="Poppins"/>
              </a:rPr>
              <a:t>1</a:t>
            </a:r>
            <a:r>
              <a:rPr lang="en-US" dirty="0">
                <a:solidFill>
                  <a:srgbClr val="303030"/>
                </a:solidFill>
                <a:latin typeface="Times New Roman"/>
                <a:cs typeface="Times New Roman"/>
              </a:rPr>
              <a:t>. Key Type: 1x2.</a:t>
            </a:r>
            <a:br>
              <a:rPr lang="en-US" dirty="0">
                <a:latin typeface="Times New Roman"/>
              </a:rPr>
            </a:br>
            <a:r>
              <a:rPr lang="en-US" dirty="0">
                <a:solidFill>
                  <a:srgbClr val="303030"/>
                </a:solidFill>
                <a:latin typeface="Times New Roman"/>
                <a:cs typeface="Times New Roman"/>
              </a:rPr>
              <a:t>2. Voltage: DC 12V.</a:t>
            </a:r>
            <a:br>
              <a:rPr lang="en-US" dirty="0">
                <a:latin typeface="Times New Roman"/>
              </a:rPr>
            </a:br>
            <a:r>
              <a:rPr lang="en-US" dirty="0">
                <a:solidFill>
                  <a:srgbClr val="303030"/>
                </a:solidFill>
                <a:latin typeface="Times New Roman"/>
                <a:cs typeface="Times New Roman"/>
              </a:rPr>
              <a:t>3. Current：30mA.</a:t>
            </a:r>
            <a:br>
              <a:rPr lang="en-US" dirty="0">
                <a:latin typeface="Times New Roman"/>
              </a:rPr>
            </a:br>
            <a:r>
              <a:rPr lang="en-US" dirty="0">
                <a:solidFill>
                  <a:srgbClr val="303030"/>
                </a:solidFill>
                <a:latin typeface="Times New Roman"/>
                <a:cs typeface="Times New Roman"/>
              </a:rPr>
              <a:t>4. Contact Resistance：&gt;=100 Ohm.</a:t>
            </a:r>
            <a:br>
              <a:rPr lang="en-US" dirty="0">
                <a:latin typeface="Times New Roman"/>
              </a:rPr>
            </a:br>
            <a:r>
              <a:rPr lang="en-US" dirty="0">
                <a:solidFill>
                  <a:srgbClr val="303030"/>
                </a:solidFill>
                <a:latin typeface="Times New Roman"/>
                <a:cs typeface="Times New Roman"/>
              </a:rPr>
              <a:t>5. Force：250-350g.</a:t>
            </a:r>
            <a:br>
              <a:rPr lang="en-US" dirty="0">
                <a:latin typeface="Times New Roman"/>
              </a:rPr>
            </a:br>
            <a:r>
              <a:rPr lang="en-US" dirty="0">
                <a:solidFill>
                  <a:srgbClr val="303030"/>
                </a:solidFill>
                <a:latin typeface="Times New Roman"/>
                <a:cs typeface="Times New Roman"/>
              </a:rPr>
              <a:t>6. Contact Bounce：&gt;1s.</a:t>
            </a:r>
            <a:br>
              <a:rPr lang="en-US" dirty="0">
                <a:latin typeface="Times New Roman"/>
              </a:rPr>
            </a:br>
            <a:r>
              <a:rPr lang="en-US" dirty="0">
                <a:solidFill>
                  <a:srgbClr val="303030"/>
                </a:solidFill>
                <a:latin typeface="Times New Roman"/>
                <a:cs typeface="Times New Roman"/>
              </a:rPr>
              <a:t>7. Pad Size：40 x 20 x 0.8mm/1.6'' x 0.8'' x 0.03''(L*W*T)</a:t>
            </a:r>
            <a:br>
              <a:rPr lang="en-US" dirty="0">
                <a:latin typeface="Times New Roman"/>
              </a:rPr>
            </a:br>
            <a:r>
              <a:rPr lang="en-US" dirty="0">
                <a:solidFill>
                  <a:srgbClr val="303030"/>
                </a:solidFill>
                <a:latin typeface="Times New Roman"/>
                <a:cs typeface="Times New Roman"/>
              </a:rPr>
              <a:t>8. Cable Length：72mm/2.8''.</a:t>
            </a:r>
            <a:br>
              <a:rPr lang="en-US" dirty="0">
                <a:latin typeface="Times New Roman"/>
              </a:rPr>
            </a:br>
            <a:r>
              <a:rPr lang="en-US" dirty="0">
                <a:solidFill>
                  <a:srgbClr val="303030"/>
                </a:solidFill>
                <a:latin typeface="Times New Roman"/>
                <a:cs typeface="Times New Roman"/>
              </a:rPr>
              <a:t>9. Connector Pitch：2.54mm/0.1''.</a:t>
            </a:r>
            <a:br>
              <a:rPr lang="en-US" dirty="0">
                <a:latin typeface="Times New Roman"/>
              </a:rPr>
            </a:br>
            <a:r>
              <a:rPr lang="en-US" dirty="0">
                <a:solidFill>
                  <a:srgbClr val="303030"/>
                </a:solidFill>
                <a:latin typeface="Times New Roman"/>
                <a:cs typeface="Times New Roman"/>
              </a:rPr>
              <a:t>10.Material：Plastic.</a:t>
            </a:r>
          </a:p>
        </p:txBody>
      </p:sp>
      <p:sp>
        <p:nvSpPr>
          <p:cNvPr id="9" name="Title 1">
            <a:extLst>
              <a:ext uri="{FF2B5EF4-FFF2-40B4-BE49-F238E27FC236}">
                <a16:creationId xmlns:a16="http://schemas.microsoft.com/office/drawing/2014/main" id="{D703FE4C-E6F2-4069-8C89-A41A45E38DA8}"/>
              </a:ext>
            </a:extLst>
          </p:cNvPr>
          <p:cNvSpPr txBox="1">
            <a:spLocks/>
          </p:cNvSpPr>
          <p:nvPr/>
        </p:nvSpPr>
        <p:spPr>
          <a:xfrm>
            <a:off x="647545" y="762404"/>
            <a:ext cx="9784914" cy="5535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a:buChar char="•"/>
            </a:pPr>
            <a:r>
              <a:rPr lang="en-US" sz="2800" dirty="0">
                <a:latin typeface="Times New Roman"/>
                <a:ea typeface="+mj-lt"/>
                <a:cs typeface="+mj-lt"/>
              </a:rPr>
              <a:t>This device has 3 pins. One for input and other two for outputs</a:t>
            </a:r>
            <a:endParaRPr lang="en-US">
              <a:latin typeface="Times New Roman"/>
              <a:cs typeface="Times New Roman"/>
            </a:endParaRPr>
          </a:p>
          <a:p>
            <a:endParaRPr lang="en-US" dirty="0">
              <a:cs typeface="Calibri Light"/>
            </a:endParaRPr>
          </a:p>
        </p:txBody>
      </p:sp>
    </p:spTree>
    <p:extLst>
      <p:ext uri="{BB962C8B-B14F-4D97-AF65-F5344CB8AC3E}">
        <p14:creationId xmlns:p14="http://schemas.microsoft.com/office/powerpoint/2010/main" val="1010789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EE070-2E8D-4484-AEC7-29989892BAC1}"/>
              </a:ext>
            </a:extLst>
          </p:cNvPr>
          <p:cNvSpPr>
            <a:spLocks noGrp="1"/>
          </p:cNvSpPr>
          <p:nvPr>
            <p:ph type="title"/>
          </p:nvPr>
        </p:nvSpPr>
        <p:spPr/>
        <p:txBody>
          <a:bodyPr/>
          <a:lstStyle/>
          <a:p>
            <a:r>
              <a:rPr lang="en-US" dirty="0">
                <a:ea typeface="+mj-lt"/>
                <a:cs typeface="+mj-lt"/>
              </a:rPr>
              <a:t> </a:t>
            </a:r>
            <a:r>
              <a:rPr lang="en-US" dirty="0">
                <a:latin typeface="Times New Roman"/>
                <a:ea typeface="+mj-lt"/>
                <a:cs typeface="+mj-lt"/>
              </a:rPr>
              <a:t>16x2  LCD</a:t>
            </a:r>
            <a:endParaRPr lang="en-US" dirty="0">
              <a:latin typeface="Times New Roman"/>
            </a:endParaRPr>
          </a:p>
        </p:txBody>
      </p:sp>
      <p:sp>
        <p:nvSpPr>
          <p:cNvPr id="3" name="Content Placeholder 2">
            <a:extLst>
              <a:ext uri="{FF2B5EF4-FFF2-40B4-BE49-F238E27FC236}">
                <a16:creationId xmlns:a16="http://schemas.microsoft.com/office/drawing/2014/main" id="{FF9A01EC-B228-4328-A7E0-66AB87338A43}"/>
              </a:ext>
            </a:extLst>
          </p:cNvPr>
          <p:cNvSpPr>
            <a:spLocks noGrp="1"/>
          </p:cNvSpPr>
          <p:nvPr>
            <p:ph idx="1"/>
          </p:nvPr>
        </p:nvSpPr>
        <p:spPr/>
        <p:txBody>
          <a:bodyPr vert="horz" lIns="91440" tIns="45720" rIns="91440" bIns="45720" rtlCol="0" anchor="t">
            <a:normAutofit/>
          </a:bodyPr>
          <a:lstStyle/>
          <a:p>
            <a:r>
              <a:rPr lang="en-US" dirty="0">
                <a:latin typeface="Times New Roman"/>
                <a:ea typeface="+mn-lt"/>
                <a:cs typeface="+mn-lt"/>
              </a:rPr>
              <a:t>The next part is LCD screen. LCD display is the output of the keypad.</a:t>
            </a:r>
            <a:endParaRPr lang="en-US" dirty="0"/>
          </a:p>
          <a:p>
            <a:pPr marL="0" indent="0">
              <a:buNone/>
            </a:pPr>
            <a:r>
              <a:rPr lang="en-US" dirty="0">
                <a:latin typeface="Times New Roman"/>
                <a:ea typeface="+mn-lt"/>
                <a:cs typeface="+mn-lt"/>
              </a:rPr>
              <a:t>•The 16x2 LCD will have a total of 32 characters, 16 on the first line      and 16 on the second. </a:t>
            </a:r>
            <a:endParaRPr lang="en-US">
              <a:latin typeface="Times New Roman"/>
              <a:cs typeface="Calibri" panose="020F0502020204030204"/>
            </a:endParaRPr>
          </a:p>
          <a:p>
            <a:pPr marL="457200" indent="-457200"/>
            <a:r>
              <a:rPr lang="en-US" dirty="0">
                <a:latin typeface="Times New Roman"/>
                <a:ea typeface="+mn-lt"/>
                <a:cs typeface="+mn-lt"/>
              </a:rPr>
              <a:t> Display the Main switch mode</a:t>
            </a:r>
            <a:endParaRPr lang="en-US">
              <a:latin typeface="Times New Roman"/>
              <a:cs typeface="Calibri" panose="020F0502020204030204"/>
            </a:endParaRPr>
          </a:p>
          <a:p>
            <a:pPr marL="457200" indent="-457200"/>
            <a:r>
              <a:rPr lang="en-US" dirty="0">
                <a:latin typeface="Times New Roman"/>
                <a:ea typeface="+mn-lt"/>
                <a:cs typeface="+mn-lt"/>
              </a:rPr>
              <a:t> Voice controlled mode</a:t>
            </a:r>
            <a:endParaRPr lang="en-US">
              <a:latin typeface="Times New Roman"/>
              <a:cs typeface="Calibri" panose="020F0502020204030204"/>
            </a:endParaRPr>
          </a:p>
          <a:p>
            <a:pPr marL="457200" indent="-457200"/>
            <a:r>
              <a:rPr lang="en-US" dirty="0">
                <a:latin typeface="Times New Roman"/>
                <a:ea typeface="+mn-lt"/>
                <a:cs typeface="+mn-lt"/>
              </a:rPr>
              <a:t> Joystick mode</a:t>
            </a:r>
            <a:endParaRPr lang="en-US" dirty="0">
              <a:latin typeface="Times New Roman"/>
              <a:cs typeface="Calibri"/>
            </a:endParaRPr>
          </a:p>
          <a:p>
            <a:pPr marL="457200" indent="-457200"/>
            <a:endParaRPr lang="en-US" dirty="0">
              <a:cs typeface="Calibri"/>
            </a:endParaRPr>
          </a:p>
          <a:p>
            <a:endParaRPr lang="en-US" dirty="0">
              <a:cs typeface="Calibri"/>
            </a:endParaRPr>
          </a:p>
        </p:txBody>
      </p:sp>
    </p:spTree>
    <p:extLst>
      <p:ext uri="{BB962C8B-B14F-4D97-AF65-F5344CB8AC3E}">
        <p14:creationId xmlns:p14="http://schemas.microsoft.com/office/powerpoint/2010/main" val="896494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electronics&#10;&#10;Description automatically generated">
            <a:extLst>
              <a:ext uri="{FF2B5EF4-FFF2-40B4-BE49-F238E27FC236}">
                <a16:creationId xmlns:a16="http://schemas.microsoft.com/office/drawing/2014/main" id="{2E6960BC-2CC7-43DC-9C28-7F096B2BE1E9}"/>
              </a:ext>
            </a:extLst>
          </p:cNvPr>
          <p:cNvPicPr>
            <a:picLocks noGrp="1" noChangeAspect="1"/>
          </p:cNvPicPr>
          <p:nvPr>
            <p:ph idx="1"/>
          </p:nvPr>
        </p:nvPicPr>
        <p:blipFill>
          <a:blip r:embed="rId2"/>
          <a:stretch>
            <a:fillRect/>
          </a:stretch>
        </p:blipFill>
        <p:spPr>
          <a:xfrm>
            <a:off x="312994" y="322501"/>
            <a:ext cx="4342670" cy="4351338"/>
          </a:xfrm>
        </p:spPr>
      </p:pic>
      <p:pic>
        <p:nvPicPr>
          <p:cNvPr id="5" name="Picture 5">
            <a:extLst>
              <a:ext uri="{FF2B5EF4-FFF2-40B4-BE49-F238E27FC236}">
                <a16:creationId xmlns:a16="http://schemas.microsoft.com/office/drawing/2014/main" id="{65C4EC10-FCC4-41A8-9867-262FD799A150}"/>
              </a:ext>
            </a:extLst>
          </p:cNvPr>
          <p:cNvPicPr>
            <a:picLocks noChangeAspect="1"/>
          </p:cNvPicPr>
          <p:nvPr/>
        </p:nvPicPr>
        <p:blipFill>
          <a:blip r:embed="rId3"/>
          <a:stretch>
            <a:fillRect/>
          </a:stretch>
        </p:blipFill>
        <p:spPr>
          <a:xfrm>
            <a:off x="851770" y="4610632"/>
            <a:ext cx="2743200" cy="830873"/>
          </a:xfrm>
          <a:prstGeom prst="rect">
            <a:avLst/>
          </a:prstGeom>
        </p:spPr>
      </p:pic>
      <p:pic>
        <p:nvPicPr>
          <p:cNvPr id="6" name="Picture 6">
            <a:extLst>
              <a:ext uri="{FF2B5EF4-FFF2-40B4-BE49-F238E27FC236}">
                <a16:creationId xmlns:a16="http://schemas.microsoft.com/office/drawing/2014/main" id="{B97C87EA-5DFA-4555-8C00-BDC2F43CE700}"/>
              </a:ext>
            </a:extLst>
          </p:cNvPr>
          <p:cNvPicPr>
            <a:picLocks noChangeAspect="1"/>
          </p:cNvPicPr>
          <p:nvPr/>
        </p:nvPicPr>
        <p:blipFill>
          <a:blip r:embed="rId4"/>
          <a:stretch>
            <a:fillRect/>
          </a:stretch>
        </p:blipFill>
        <p:spPr>
          <a:xfrm>
            <a:off x="4359058" y="3538196"/>
            <a:ext cx="3985364" cy="2265937"/>
          </a:xfrm>
          <a:prstGeom prst="rect">
            <a:avLst/>
          </a:prstGeom>
        </p:spPr>
      </p:pic>
      <p:pic>
        <p:nvPicPr>
          <p:cNvPr id="7" name="Picture 7">
            <a:extLst>
              <a:ext uri="{FF2B5EF4-FFF2-40B4-BE49-F238E27FC236}">
                <a16:creationId xmlns:a16="http://schemas.microsoft.com/office/drawing/2014/main" id="{B4064EF3-4C40-4A52-9366-1E5AD81D7E0B}"/>
              </a:ext>
            </a:extLst>
          </p:cNvPr>
          <p:cNvPicPr>
            <a:picLocks noChangeAspect="1"/>
          </p:cNvPicPr>
          <p:nvPr/>
        </p:nvPicPr>
        <p:blipFill>
          <a:blip r:embed="rId5"/>
          <a:stretch>
            <a:fillRect/>
          </a:stretch>
        </p:blipFill>
        <p:spPr>
          <a:xfrm>
            <a:off x="8804560" y="1006258"/>
            <a:ext cx="2599537" cy="4114800"/>
          </a:xfrm>
          <a:prstGeom prst="rect">
            <a:avLst/>
          </a:prstGeom>
        </p:spPr>
      </p:pic>
    </p:spTree>
    <p:extLst>
      <p:ext uri="{BB962C8B-B14F-4D97-AF65-F5344CB8AC3E}">
        <p14:creationId xmlns:p14="http://schemas.microsoft.com/office/powerpoint/2010/main" val="3515353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10;&#10;Description automatically generated">
            <a:extLst>
              <a:ext uri="{FF2B5EF4-FFF2-40B4-BE49-F238E27FC236}">
                <a16:creationId xmlns:a16="http://schemas.microsoft.com/office/drawing/2014/main" id="{A5B84749-BCA5-45D7-96E7-B5582B8ADB78}"/>
              </a:ext>
            </a:extLst>
          </p:cNvPr>
          <p:cNvPicPr>
            <a:picLocks noChangeAspect="1"/>
          </p:cNvPicPr>
          <p:nvPr/>
        </p:nvPicPr>
        <p:blipFill>
          <a:blip r:embed="rId2"/>
          <a:stretch>
            <a:fillRect/>
          </a:stretch>
        </p:blipFill>
        <p:spPr>
          <a:xfrm>
            <a:off x="1363250" y="723745"/>
            <a:ext cx="9319364" cy="5640153"/>
          </a:xfrm>
          <a:prstGeom prst="rect">
            <a:avLst/>
          </a:prstGeom>
        </p:spPr>
      </p:pic>
    </p:spTree>
    <p:extLst>
      <p:ext uri="{BB962C8B-B14F-4D97-AF65-F5344CB8AC3E}">
        <p14:creationId xmlns:p14="http://schemas.microsoft.com/office/powerpoint/2010/main" val="2548841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74C5-0304-4DFC-912A-B55373705E19}"/>
              </a:ext>
            </a:extLst>
          </p:cNvPr>
          <p:cNvSpPr>
            <a:spLocks noGrp="1"/>
          </p:cNvSpPr>
          <p:nvPr>
            <p:ph type="title"/>
          </p:nvPr>
        </p:nvSpPr>
        <p:spPr>
          <a:xfrm>
            <a:off x="838200" y="365125"/>
            <a:ext cx="10515600" cy="845399"/>
          </a:xfrm>
        </p:spPr>
        <p:txBody>
          <a:bodyPr>
            <a:normAutofit/>
          </a:bodyPr>
          <a:lstStyle/>
          <a:p>
            <a:r>
              <a:rPr lang="en-US" sz="4000" dirty="0">
                <a:latin typeface="Times New Roman"/>
                <a:ea typeface="+mj-lt"/>
                <a:cs typeface="+mj-lt"/>
              </a:rPr>
              <a:t>Specifications</a:t>
            </a:r>
            <a:endParaRPr lang="en-US" sz="4000" dirty="0">
              <a:latin typeface="Times New Roman"/>
            </a:endParaRPr>
          </a:p>
        </p:txBody>
      </p:sp>
      <p:sp>
        <p:nvSpPr>
          <p:cNvPr id="3" name="Content Placeholder 2">
            <a:extLst>
              <a:ext uri="{FF2B5EF4-FFF2-40B4-BE49-F238E27FC236}">
                <a16:creationId xmlns:a16="http://schemas.microsoft.com/office/drawing/2014/main" id="{1CB8D1CF-5BD1-42C5-A421-FE493D8BA2C3}"/>
              </a:ext>
            </a:extLst>
          </p:cNvPr>
          <p:cNvSpPr>
            <a:spLocks noGrp="1"/>
          </p:cNvSpPr>
          <p:nvPr>
            <p:ph idx="1"/>
          </p:nvPr>
        </p:nvSpPr>
        <p:spPr>
          <a:xfrm>
            <a:off x="838200" y="1564667"/>
            <a:ext cx="10515600" cy="4612296"/>
          </a:xfrm>
        </p:spPr>
        <p:txBody>
          <a:bodyPr vert="horz" lIns="91440" tIns="45720" rIns="91440" bIns="45720" rtlCol="0" anchor="t">
            <a:normAutofit fontScale="92500" lnSpcReduction="20000"/>
          </a:bodyPr>
          <a:lstStyle/>
          <a:p>
            <a:r>
              <a:rPr lang="en-US" dirty="0">
                <a:latin typeface="Times New Roman"/>
                <a:ea typeface="+mn-lt"/>
                <a:cs typeface="+mn-lt"/>
              </a:rPr>
              <a:t>Minimum logic voltage                          4.5V</a:t>
            </a:r>
            <a:endParaRPr lang="en-US">
              <a:latin typeface="Times New Roman"/>
              <a:cs typeface="Calibri" panose="020F0502020204030204"/>
            </a:endParaRPr>
          </a:p>
          <a:p>
            <a:r>
              <a:rPr lang="en-US" dirty="0">
                <a:latin typeface="Times New Roman"/>
                <a:ea typeface="+mn-lt"/>
                <a:cs typeface="+mn-lt"/>
              </a:rPr>
              <a:t>Maximum logic voltage                         5.5V</a:t>
            </a:r>
            <a:endParaRPr lang="en-US">
              <a:latin typeface="Times New Roman"/>
              <a:cs typeface="Calibri" panose="020F0502020204030204"/>
            </a:endParaRPr>
          </a:p>
          <a:p>
            <a:r>
              <a:rPr lang="en-US" dirty="0">
                <a:latin typeface="Times New Roman"/>
                <a:ea typeface="+mn-lt"/>
                <a:cs typeface="+mn-lt"/>
              </a:rPr>
              <a:t>Typical LED blacklight voltage drop    4.2V</a:t>
            </a:r>
            <a:endParaRPr lang="en-US">
              <a:latin typeface="Times New Roman"/>
              <a:cs typeface="Calibri" panose="020F0502020204030204"/>
            </a:endParaRPr>
          </a:p>
          <a:p>
            <a:r>
              <a:rPr lang="en-US" dirty="0">
                <a:latin typeface="Times New Roman"/>
                <a:ea typeface="+mn-lt"/>
                <a:cs typeface="+mn-lt"/>
              </a:rPr>
              <a:t>Typical LED blacklight current            120mA</a:t>
            </a:r>
            <a:endParaRPr lang="en-US">
              <a:latin typeface="Times New Roman"/>
              <a:cs typeface="Calibri" panose="020F0502020204030204"/>
            </a:endParaRPr>
          </a:p>
          <a:p>
            <a:r>
              <a:rPr lang="en-US" dirty="0">
                <a:latin typeface="Times New Roman"/>
                <a:ea typeface="+mn-lt"/>
                <a:cs typeface="+mn-lt"/>
              </a:rPr>
              <a:t>Supply current                                        2mA</a:t>
            </a:r>
            <a:endParaRPr lang="en-US">
              <a:latin typeface="Times New Roman"/>
              <a:cs typeface="Calibri" panose="020F0502020204030204"/>
            </a:endParaRPr>
          </a:p>
          <a:p>
            <a:r>
              <a:rPr lang="en-US" dirty="0">
                <a:latin typeface="Times New Roman"/>
                <a:ea typeface="+mn-lt"/>
                <a:cs typeface="+mn-lt"/>
              </a:rPr>
              <a:t>Size:                                                         85.0 x 29.5 x 13.5 mm</a:t>
            </a:r>
            <a:endParaRPr lang="en-US">
              <a:latin typeface="Times New Roman"/>
              <a:cs typeface="Calibri"/>
            </a:endParaRPr>
          </a:p>
          <a:p>
            <a:r>
              <a:rPr lang="en-US" dirty="0">
                <a:latin typeface="Times New Roman"/>
                <a:ea typeface="+mn-lt"/>
                <a:cs typeface="+mn-lt"/>
              </a:rPr>
              <a:t>Viewing area:                                         64.5 x 16.4 mm</a:t>
            </a:r>
            <a:endParaRPr lang="en-US">
              <a:latin typeface="Times New Roman"/>
              <a:cs typeface="Calibri" panose="020F0502020204030204"/>
            </a:endParaRPr>
          </a:p>
          <a:p>
            <a:r>
              <a:rPr lang="en-US" dirty="0">
                <a:latin typeface="Times New Roman"/>
                <a:ea typeface="+mn-lt"/>
                <a:cs typeface="+mn-lt"/>
              </a:rPr>
              <a:t>Dot size:                                                  0.56 x 0.61 mm</a:t>
            </a:r>
            <a:endParaRPr lang="en-US">
              <a:latin typeface="Times New Roman"/>
              <a:cs typeface="Calibri" panose="020F0502020204030204"/>
            </a:endParaRPr>
          </a:p>
          <a:p>
            <a:r>
              <a:rPr lang="en-US" dirty="0">
                <a:latin typeface="Times New Roman"/>
                <a:ea typeface="+mn-lt"/>
                <a:cs typeface="+mn-lt"/>
              </a:rPr>
              <a:t>Character size:                                       3.00 x 5.23 mm</a:t>
            </a:r>
            <a:endParaRPr lang="en-US">
              <a:latin typeface="Times New Roman"/>
              <a:cs typeface="Calibri" panose="020F0502020204030204"/>
            </a:endParaRPr>
          </a:p>
          <a:p>
            <a:r>
              <a:rPr lang="en-US" dirty="0">
                <a:latin typeface="Times New Roman"/>
                <a:ea typeface="+mn-lt"/>
                <a:cs typeface="+mn-lt"/>
              </a:rPr>
              <a:t>Weight:                                                   35 g</a:t>
            </a:r>
            <a:endParaRPr lang="en-US">
              <a:latin typeface="Times New Roman"/>
              <a:cs typeface="Calibri" panose="020F0502020204030204"/>
            </a:endParaRPr>
          </a:p>
          <a:p>
            <a:r>
              <a:rPr lang="en-US" dirty="0">
                <a:latin typeface="Times New Roman"/>
                <a:ea typeface="+mn-lt"/>
                <a:cs typeface="+mn-lt"/>
                <a:hlinkClick r:id="rId2"/>
              </a:rPr>
              <a:t>https://components101.com/displays/16x2-</a:t>
            </a:r>
            <a:r>
              <a:rPr lang="en-US" dirty="0">
                <a:ea typeface="+mn-lt"/>
                <a:cs typeface="+mn-lt"/>
                <a:hlinkClick r:id="rId2"/>
              </a:rPr>
              <a:t>lcd-pinout-datasheet</a:t>
            </a:r>
            <a:endParaRPr lang="en-US"/>
          </a:p>
          <a:p>
            <a:endParaRPr lang="en-US" dirty="0">
              <a:cs typeface="Calibri"/>
            </a:endParaRPr>
          </a:p>
        </p:txBody>
      </p:sp>
    </p:spTree>
    <p:extLst>
      <p:ext uri="{BB962C8B-B14F-4D97-AF65-F5344CB8AC3E}">
        <p14:creationId xmlns:p14="http://schemas.microsoft.com/office/powerpoint/2010/main" val="4086068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27680-0C2F-4A35-9A71-A3354AAA1E22}"/>
              </a:ext>
            </a:extLst>
          </p:cNvPr>
          <p:cNvSpPr>
            <a:spLocks noGrp="1"/>
          </p:cNvSpPr>
          <p:nvPr>
            <p:ph type="title"/>
          </p:nvPr>
        </p:nvSpPr>
        <p:spPr>
          <a:xfrm>
            <a:off x="838200" y="365125"/>
            <a:ext cx="10515600" cy="908029"/>
          </a:xfrm>
        </p:spPr>
        <p:txBody>
          <a:bodyPr>
            <a:normAutofit/>
          </a:bodyPr>
          <a:lstStyle/>
          <a:p>
            <a:r>
              <a:rPr lang="en-US" sz="4000" dirty="0">
                <a:latin typeface="Times New Roman"/>
                <a:ea typeface="+mj-lt"/>
                <a:cs typeface="+mj-lt"/>
              </a:rPr>
              <a:t>LCD And Keypad Circuit Diagram </a:t>
            </a:r>
            <a:endParaRPr lang="en-US" sz="4000" dirty="0">
              <a:latin typeface="Times New Roman"/>
            </a:endParaRPr>
          </a:p>
        </p:txBody>
      </p:sp>
      <p:pic>
        <p:nvPicPr>
          <p:cNvPr id="4" name="Picture 4" descr="Diagram, schematic&#10;&#10;Description automatically generated">
            <a:extLst>
              <a:ext uri="{FF2B5EF4-FFF2-40B4-BE49-F238E27FC236}">
                <a16:creationId xmlns:a16="http://schemas.microsoft.com/office/drawing/2014/main" id="{26875335-FFA5-426D-AC78-AEB546CFC56D}"/>
              </a:ext>
            </a:extLst>
          </p:cNvPr>
          <p:cNvPicPr>
            <a:picLocks noGrp="1" noChangeAspect="1"/>
          </p:cNvPicPr>
          <p:nvPr>
            <p:ph idx="1"/>
          </p:nvPr>
        </p:nvPicPr>
        <p:blipFill>
          <a:blip r:embed="rId2"/>
          <a:stretch>
            <a:fillRect/>
          </a:stretch>
        </p:blipFill>
        <p:spPr>
          <a:xfrm>
            <a:off x="1027665" y="1522913"/>
            <a:ext cx="9886150" cy="5082022"/>
          </a:xfrm>
        </p:spPr>
      </p:pic>
    </p:spTree>
    <p:extLst>
      <p:ext uri="{BB962C8B-B14F-4D97-AF65-F5344CB8AC3E}">
        <p14:creationId xmlns:p14="http://schemas.microsoft.com/office/powerpoint/2010/main" val="1192752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CFB36-F57E-459D-B924-91A750D80673}"/>
              </a:ext>
            </a:extLst>
          </p:cNvPr>
          <p:cNvSpPr>
            <a:spLocks noGrp="1"/>
          </p:cNvSpPr>
          <p:nvPr>
            <p:ph type="title"/>
          </p:nvPr>
        </p:nvSpPr>
        <p:spPr>
          <a:xfrm>
            <a:off x="838200" y="365125"/>
            <a:ext cx="10515600" cy="729216"/>
          </a:xfrm>
        </p:spPr>
        <p:txBody>
          <a:bodyPr>
            <a:normAutofit fontScale="90000"/>
          </a:bodyPr>
          <a:lstStyle/>
          <a:p>
            <a:r>
              <a:rPr lang="en-US" sz="4000" dirty="0">
                <a:latin typeface="Times New Roman"/>
              </a:rPr>
              <a:t>03.</a:t>
            </a:r>
            <a:br>
              <a:rPr lang="en-US" sz="4000" dirty="0">
                <a:latin typeface="Times New Roman"/>
              </a:rPr>
            </a:br>
            <a:endParaRPr lang="en-US" sz="4000" dirty="0">
              <a:latin typeface="Times New Roman"/>
            </a:endParaRPr>
          </a:p>
        </p:txBody>
      </p:sp>
      <p:sp>
        <p:nvSpPr>
          <p:cNvPr id="3" name="Content Placeholder 2">
            <a:extLst>
              <a:ext uri="{FF2B5EF4-FFF2-40B4-BE49-F238E27FC236}">
                <a16:creationId xmlns:a16="http://schemas.microsoft.com/office/drawing/2014/main" id="{78E75CEE-9FB5-4318-BA5A-0233B3320A58}"/>
              </a:ext>
            </a:extLst>
          </p:cNvPr>
          <p:cNvSpPr>
            <a:spLocks noGrp="1"/>
          </p:cNvSpPr>
          <p:nvPr>
            <p:ph idx="1"/>
          </p:nvPr>
        </p:nvSpPr>
        <p:spPr>
          <a:xfrm>
            <a:off x="838200" y="1306582"/>
            <a:ext cx="10515600" cy="4870381"/>
          </a:xfrm>
        </p:spPr>
        <p:txBody>
          <a:bodyPr vert="horz" lIns="91440" tIns="45720" rIns="91440" bIns="45720" rtlCol="0" anchor="t">
            <a:normAutofit fontScale="92500" lnSpcReduction="20000"/>
          </a:bodyPr>
          <a:lstStyle/>
          <a:p>
            <a:pPr marL="0" indent="0" algn="just">
              <a:lnSpc>
                <a:spcPct val="150000"/>
              </a:lnSpc>
              <a:buNone/>
            </a:pPr>
            <a:r>
              <a:rPr lang="en-US">
                <a:latin typeface="Times New Roman"/>
                <a:ea typeface="+mn-lt"/>
                <a:cs typeface="+mn-lt"/>
              </a:rPr>
              <a:t>In Our Project, My Responsibility is to study and Implement the  GPS Module And the Voice Recognition Module. Here, we use voice recognition Module to Move the wheelchair. There, The voice command is given with the help of a microphone. The GPS module is used to identify the location of wheelchair. At the Moment, I have Studied GPS Module.</a:t>
            </a:r>
            <a:endParaRPr lang="en-US">
              <a:latin typeface="Times New Roman"/>
              <a:cs typeface="Calibri" panose="020F0502020204030204"/>
            </a:endParaRPr>
          </a:p>
          <a:p>
            <a:pPr marL="0" indent="0">
              <a:lnSpc>
                <a:spcPct val="150000"/>
              </a:lnSpc>
              <a:buNone/>
            </a:pPr>
            <a:r>
              <a:rPr lang="en-US">
                <a:latin typeface="Times New Roman"/>
                <a:ea typeface="+mn-lt"/>
                <a:cs typeface="+mn-lt"/>
              </a:rPr>
              <a:t>       •  How GPS Works</a:t>
            </a:r>
            <a:endParaRPr lang="en-US">
              <a:latin typeface="Times New Roman"/>
              <a:cs typeface="Calibri" panose="020F0502020204030204"/>
            </a:endParaRPr>
          </a:p>
          <a:p>
            <a:pPr marL="0" indent="0">
              <a:lnSpc>
                <a:spcPct val="150000"/>
              </a:lnSpc>
              <a:buNone/>
            </a:pPr>
            <a:r>
              <a:rPr lang="en-US">
                <a:latin typeface="Times New Roman"/>
                <a:ea typeface="+mn-lt"/>
                <a:cs typeface="+mn-lt"/>
              </a:rPr>
              <a:t>       •  Pin Description</a:t>
            </a:r>
            <a:endParaRPr lang="en-US">
              <a:latin typeface="Times New Roman"/>
              <a:cs typeface="Calibri" panose="020F0502020204030204"/>
            </a:endParaRPr>
          </a:p>
          <a:p>
            <a:pPr marL="0" indent="0">
              <a:lnSpc>
                <a:spcPct val="150000"/>
              </a:lnSpc>
              <a:buNone/>
            </a:pPr>
            <a:r>
              <a:rPr lang="en-US">
                <a:latin typeface="Times New Roman"/>
                <a:ea typeface="+mn-lt"/>
                <a:cs typeface="+mn-lt"/>
              </a:rPr>
              <a:t>       •  Specification</a:t>
            </a:r>
            <a:endParaRPr lang="en-US">
              <a:latin typeface="Times New Roman"/>
              <a:cs typeface="Calibri"/>
            </a:endParaRPr>
          </a:p>
          <a:p>
            <a:endParaRPr lang="en-US">
              <a:cs typeface="Calibri"/>
            </a:endParaRPr>
          </a:p>
        </p:txBody>
      </p:sp>
    </p:spTree>
    <p:extLst>
      <p:ext uri="{BB962C8B-B14F-4D97-AF65-F5344CB8AC3E}">
        <p14:creationId xmlns:p14="http://schemas.microsoft.com/office/powerpoint/2010/main" val="3115026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B40D7-DDE8-44E9-8AF7-F07F535DF8CD}"/>
              </a:ext>
            </a:extLst>
          </p:cNvPr>
          <p:cNvSpPr>
            <a:spLocks noGrp="1"/>
          </p:cNvSpPr>
          <p:nvPr>
            <p:ph type="title"/>
          </p:nvPr>
        </p:nvSpPr>
        <p:spPr>
          <a:xfrm>
            <a:off x="838200" y="365126"/>
            <a:ext cx="10515600" cy="736088"/>
          </a:xfrm>
        </p:spPr>
        <p:txBody>
          <a:bodyPr>
            <a:normAutofit/>
          </a:bodyPr>
          <a:lstStyle/>
          <a:p>
            <a:r>
              <a:rPr lang="en-US" sz="4000" b="1" dirty="0">
                <a:latin typeface="Times New Roman"/>
                <a:ea typeface="+mj-lt"/>
                <a:cs typeface="+mj-lt"/>
              </a:rPr>
              <a:t>Project</a:t>
            </a:r>
            <a:r>
              <a:rPr lang="en-US" sz="3600" b="1" dirty="0">
                <a:latin typeface="Times New Roman"/>
                <a:ea typeface="+mj-lt"/>
                <a:cs typeface="+mj-lt"/>
              </a:rPr>
              <a:t> Aim </a:t>
            </a:r>
            <a:endParaRPr lang="en-US" sz="3600">
              <a:latin typeface="Times New Roman"/>
              <a:cs typeface="Times New Roman"/>
            </a:endParaRPr>
          </a:p>
        </p:txBody>
      </p:sp>
      <p:sp>
        <p:nvSpPr>
          <p:cNvPr id="3" name="Content Placeholder 2">
            <a:extLst>
              <a:ext uri="{FF2B5EF4-FFF2-40B4-BE49-F238E27FC236}">
                <a16:creationId xmlns:a16="http://schemas.microsoft.com/office/drawing/2014/main" id="{FE7B74AE-F7C0-4031-947B-6721AF5DF8DA}"/>
              </a:ext>
            </a:extLst>
          </p:cNvPr>
          <p:cNvSpPr>
            <a:spLocks noGrp="1"/>
          </p:cNvSpPr>
          <p:nvPr>
            <p:ph idx="1"/>
          </p:nvPr>
        </p:nvSpPr>
        <p:spPr>
          <a:xfrm>
            <a:off x="848638" y="1101214"/>
            <a:ext cx="10505162" cy="1123356"/>
          </a:xfrm>
        </p:spPr>
        <p:txBody>
          <a:bodyPr vert="horz" lIns="91440" tIns="45720" rIns="91440" bIns="45720" rtlCol="0" anchor="t">
            <a:normAutofit fontScale="92500"/>
          </a:bodyPr>
          <a:lstStyle/>
          <a:p>
            <a:pPr>
              <a:lnSpc>
                <a:spcPct val="110000"/>
              </a:lnSpc>
            </a:pPr>
            <a:r>
              <a:rPr lang="en-US">
                <a:latin typeface="Times New Roman" panose="02020603050405020304" pitchFamily="18" charset="0"/>
                <a:cs typeface="Times New Roman" panose="02020603050405020304" pitchFamily="18" charset="0"/>
              </a:rPr>
              <a:t>Create a voice-controlled wheelchair for handicapped people and elderly people whose limbs are not strong and cannot move on their own at homes. </a:t>
            </a:r>
          </a:p>
        </p:txBody>
      </p:sp>
      <p:sp>
        <p:nvSpPr>
          <p:cNvPr id="5" name="Content Placeholder 2">
            <a:extLst>
              <a:ext uri="{FF2B5EF4-FFF2-40B4-BE49-F238E27FC236}">
                <a16:creationId xmlns:a16="http://schemas.microsoft.com/office/drawing/2014/main" id="{88DA83CA-6120-4603-A4D1-64DEB717232E}"/>
              </a:ext>
            </a:extLst>
          </p:cNvPr>
          <p:cNvSpPr txBox="1">
            <a:spLocks/>
          </p:cNvSpPr>
          <p:nvPr/>
        </p:nvSpPr>
        <p:spPr>
          <a:xfrm>
            <a:off x="849745" y="3387401"/>
            <a:ext cx="10504055" cy="31159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r>
              <a:rPr lang="en-US">
                <a:latin typeface="Times New Roman" panose="02020603050405020304" pitchFamily="18" charset="0"/>
                <a:cs typeface="Times New Roman" panose="02020603050405020304" pitchFamily="18" charset="0"/>
              </a:rPr>
              <a:t>To help the people who are dependent on wheelchair for their mobility </a:t>
            </a:r>
          </a:p>
          <a:p>
            <a:r>
              <a:rPr lang="en-US">
                <a:latin typeface="Times New Roman" panose="02020603050405020304" pitchFamily="18" charset="0"/>
                <a:cs typeface="Times New Roman" panose="02020603050405020304" pitchFamily="18" charset="0"/>
              </a:rPr>
              <a:t> Able to move desired location without depend on the assistance. </a:t>
            </a:r>
          </a:p>
          <a:p>
            <a:pPr algn="just"/>
            <a:r>
              <a:rPr lang="en-US">
                <a:latin typeface="Times New Roman" panose="02020603050405020304" pitchFamily="18" charset="0"/>
                <a:ea typeface="+mn-lt"/>
                <a:cs typeface="Times New Roman" panose="02020603050405020304" pitchFamily="18" charset="0"/>
              </a:rPr>
              <a:t> Reduce the effort to control the wheelchair. </a:t>
            </a:r>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ea typeface="+mn-lt"/>
                <a:cs typeface="Times New Roman" panose="02020603050405020304" pitchFamily="18" charset="0"/>
              </a:rPr>
              <a:t> Ensure the safety during the movement.</a:t>
            </a:r>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ea typeface="+mn-lt"/>
                <a:cs typeface="Times New Roman" panose="02020603050405020304" pitchFamily="18" charset="0"/>
              </a:rPr>
              <a:t>Design and development of prototype suited to these needs.</a:t>
            </a:r>
            <a:endParaRPr lang="en-US">
              <a:latin typeface="Times New Roman" panose="02020603050405020304" pitchFamily="18" charset="0"/>
              <a:cs typeface="Times New Roman" panose="02020603050405020304" pitchFamily="18" charset="0"/>
            </a:endParaRPr>
          </a:p>
          <a:p>
            <a:pPr>
              <a:lnSpc>
                <a:spcPct val="150000"/>
              </a:lnSpc>
            </a:pPr>
            <a:endParaRPr lang="en-US">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5BC20F3D-AFA6-434C-A771-7BE146362F81}"/>
              </a:ext>
            </a:extLst>
          </p:cNvPr>
          <p:cNvSpPr txBox="1">
            <a:spLocks/>
          </p:cNvSpPr>
          <p:nvPr/>
        </p:nvSpPr>
        <p:spPr>
          <a:xfrm>
            <a:off x="828964" y="2411143"/>
            <a:ext cx="10515600" cy="73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Times New Roman"/>
                <a:ea typeface="+mj-lt"/>
                <a:cs typeface="+mj-lt"/>
              </a:rPr>
              <a:t>Objectives</a:t>
            </a:r>
            <a:endParaRPr lang="en-US" sz="4000" dirty="0">
              <a:latin typeface="Times New Roman"/>
              <a:cs typeface="Times New Roman"/>
            </a:endParaRPr>
          </a:p>
        </p:txBody>
      </p:sp>
    </p:spTree>
    <p:extLst>
      <p:ext uri="{BB962C8B-B14F-4D97-AF65-F5344CB8AC3E}">
        <p14:creationId xmlns:p14="http://schemas.microsoft.com/office/powerpoint/2010/main" val="532475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9F000-5225-450D-A9EB-57EC8A7BB3BB}"/>
              </a:ext>
            </a:extLst>
          </p:cNvPr>
          <p:cNvSpPr>
            <a:spLocks noGrp="1"/>
          </p:cNvSpPr>
          <p:nvPr>
            <p:ph type="title"/>
          </p:nvPr>
        </p:nvSpPr>
        <p:spPr>
          <a:xfrm>
            <a:off x="838200" y="365125"/>
            <a:ext cx="10515600" cy="1064605"/>
          </a:xfrm>
        </p:spPr>
        <p:txBody>
          <a:bodyPr>
            <a:normAutofit/>
          </a:bodyPr>
          <a:lstStyle/>
          <a:p>
            <a:r>
              <a:rPr lang="en-US" sz="4000">
                <a:latin typeface="Times New Roman"/>
                <a:ea typeface="+mj-lt"/>
                <a:cs typeface="+mj-lt"/>
              </a:rPr>
              <a:t>SIM808 GPS GSM Module</a:t>
            </a:r>
            <a:endParaRPr lang="en-US" sz="4000">
              <a:latin typeface="Times New Roman"/>
            </a:endParaRPr>
          </a:p>
        </p:txBody>
      </p:sp>
      <p:pic>
        <p:nvPicPr>
          <p:cNvPr id="4" name="Picture 4" descr="A picture containing text, electronics, circuit&#10;&#10;Description automatically generated">
            <a:extLst>
              <a:ext uri="{FF2B5EF4-FFF2-40B4-BE49-F238E27FC236}">
                <a16:creationId xmlns:a16="http://schemas.microsoft.com/office/drawing/2014/main" id="{7C1C883A-F8E2-4415-9852-C41232033AEA}"/>
              </a:ext>
            </a:extLst>
          </p:cNvPr>
          <p:cNvPicPr>
            <a:picLocks noGrp="1" noChangeAspect="1"/>
          </p:cNvPicPr>
          <p:nvPr>
            <p:ph idx="1"/>
          </p:nvPr>
        </p:nvPicPr>
        <p:blipFill>
          <a:blip r:embed="rId2"/>
          <a:stretch>
            <a:fillRect/>
          </a:stretch>
        </p:blipFill>
        <p:spPr>
          <a:xfrm>
            <a:off x="1053215" y="1717611"/>
            <a:ext cx="6155906" cy="4351338"/>
          </a:xfrm>
        </p:spPr>
      </p:pic>
      <p:pic>
        <p:nvPicPr>
          <p:cNvPr id="5" name="Picture 5">
            <a:extLst>
              <a:ext uri="{FF2B5EF4-FFF2-40B4-BE49-F238E27FC236}">
                <a16:creationId xmlns:a16="http://schemas.microsoft.com/office/drawing/2014/main" id="{D238E5B4-FD5A-44F6-93B9-936AE4063EAE}"/>
              </a:ext>
            </a:extLst>
          </p:cNvPr>
          <p:cNvPicPr>
            <a:picLocks noChangeAspect="1"/>
          </p:cNvPicPr>
          <p:nvPr/>
        </p:nvPicPr>
        <p:blipFill>
          <a:blip r:embed="rId3"/>
          <a:stretch>
            <a:fillRect/>
          </a:stretch>
        </p:blipFill>
        <p:spPr>
          <a:xfrm>
            <a:off x="7741085" y="2265995"/>
            <a:ext cx="3933172" cy="3234148"/>
          </a:xfrm>
          <a:prstGeom prst="rect">
            <a:avLst/>
          </a:prstGeom>
        </p:spPr>
      </p:pic>
    </p:spTree>
    <p:extLst>
      <p:ext uri="{BB962C8B-B14F-4D97-AF65-F5344CB8AC3E}">
        <p14:creationId xmlns:p14="http://schemas.microsoft.com/office/powerpoint/2010/main" val="3017944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727B-168A-46A9-8398-5F9B7CFD54DA}"/>
              </a:ext>
            </a:extLst>
          </p:cNvPr>
          <p:cNvSpPr>
            <a:spLocks noGrp="1"/>
          </p:cNvSpPr>
          <p:nvPr>
            <p:ph type="title"/>
          </p:nvPr>
        </p:nvSpPr>
        <p:spPr>
          <a:xfrm>
            <a:off x="838200" y="365125"/>
            <a:ext cx="10515600" cy="730577"/>
          </a:xfrm>
        </p:spPr>
        <p:txBody>
          <a:bodyPr>
            <a:normAutofit/>
          </a:bodyPr>
          <a:lstStyle/>
          <a:p>
            <a:r>
              <a:rPr lang="en-US" sz="4000">
                <a:latin typeface="Times New Roman"/>
                <a:cs typeface="Times New Roman"/>
              </a:rPr>
              <a:t>Specification</a:t>
            </a:r>
            <a:endParaRPr lang="en-US" sz="4000"/>
          </a:p>
        </p:txBody>
      </p:sp>
      <p:sp>
        <p:nvSpPr>
          <p:cNvPr id="3" name="Content Placeholder 2">
            <a:extLst>
              <a:ext uri="{FF2B5EF4-FFF2-40B4-BE49-F238E27FC236}">
                <a16:creationId xmlns:a16="http://schemas.microsoft.com/office/drawing/2014/main" id="{14B79225-D125-4569-9DBA-7E14958E7ED3}"/>
              </a:ext>
            </a:extLst>
          </p:cNvPr>
          <p:cNvSpPr>
            <a:spLocks noGrp="1"/>
          </p:cNvSpPr>
          <p:nvPr>
            <p:ph idx="1"/>
          </p:nvPr>
        </p:nvSpPr>
        <p:spPr>
          <a:xfrm>
            <a:off x="5204564" y="1213976"/>
            <a:ext cx="6987436" cy="4259295"/>
          </a:xfrm>
        </p:spPr>
        <p:txBody>
          <a:bodyPr vert="horz" lIns="91440" tIns="45720" rIns="91440" bIns="45720" rtlCol="0" anchor="t">
            <a:normAutofit/>
          </a:bodyPr>
          <a:lstStyle/>
          <a:p>
            <a:pPr marL="0" indent="0">
              <a:buNone/>
            </a:pPr>
            <a:r>
              <a:rPr lang="en-US" sz="4100" dirty="0">
                <a:latin typeface="Times New Roman"/>
                <a:cs typeface="Times New Roman"/>
              </a:rPr>
              <a:t>Specifications</a:t>
            </a:r>
          </a:p>
          <a:p>
            <a:pPr marL="0" indent="0">
              <a:buNone/>
            </a:pPr>
            <a:r>
              <a:rPr lang="en-US" dirty="0">
                <a:latin typeface="Times New Roman"/>
                <a:ea typeface="+mn-lt"/>
                <a:cs typeface="+mn-lt"/>
              </a:rPr>
              <a:t>•</a:t>
            </a:r>
            <a:r>
              <a:rPr lang="en-US" sz="2400" dirty="0">
                <a:latin typeface="Times New Roman"/>
                <a:ea typeface="+mn-lt"/>
                <a:cs typeface="+mn-lt"/>
              </a:rPr>
              <a:t>Input Voltage-3.7V(power through Li-Ion Battery)</a:t>
            </a:r>
            <a:endParaRPr lang="en-US" sz="2400" dirty="0">
              <a:latin typeface="Times New Roman"/>
              <a:cs typeface="Calibri" panose="020F0502020204030204"/>
            </a:endParaRPr>
          </a:p>
          <a:p>
            <a:pPr marL="0" indent="0">
              <a:buNone/>
            </a:pPr>
            <a:r>
              <a:rPr lang="en-US" sz="2400" dirty="0">
                <a:latin typeface="Times New Roman"/>
                <a:ea typeface="+mn-lt"/>
                <a:cs typeface="+mn-lt"/>
              </a:rPr>
              <a:t>•Current Requirement-&lt;600mA</a:t>
            </a:r>
            <a:endParaRPr lang="en-US" sz="2400" dirty="0">
              <a:latin typeface="Times New Roman"/>
              <a:cs typeface="Calibri" panose="020F0502020204030204"/>
            </a:endParaRPr>
          </a:p>
          <a:p>
            <a:pPr marL="0" indent="0">
              <a:buNone/>
            </a:pPr>
            <a:r>
              <a:rPr lang="en-US" sz="2400" dirty="0">
                <a:latin typeface="Times New Roman"/>
                <a:ea typeface="+mn-lt"/>
                <a:cs typeface="+mn-lt"/>
              </a:rPr>
              <a:t>•Baud Rate (Default) -9600bps</a:t>
            </a:r>
            <a:endParaRPr lang="en-US" sz="2400" dirty="0">
              <a:latin typeface="Times New Roman"/>
              <a:cs typeface="Calibri" panose="020F0502020204030204"/>
            </a:endParaRPr>
          </a:p>
          <a:p>
            <a:pPr marL="0" indent="0">
              <a:buNone/>
            </a:pPr>
            <a:r>
              <a:rPr lang="en-US" sz="2400" dirty="0">
                <a:latin typeface="Times New Roman"/>
                <a:ea typeface="+mn-lt"/>
                <a:cs typeface="+mn-lt"/>
              </a:rPr>
              <a:t>•At Command Interface</a:t>
            </a:r>
            <a:endParaRPr lang="en-US" sz="2400" dirty="0">
              <a:latin typeface="Times New Roman"/>
              <a:cs typeface="Calibri" panose="020F0502020204030204"/>
            </a:endParaRPr>
          </a:p>
          <a:p>
            <a:pPr marL="0" indent="0">
              <a:buNone/>
            </a:pPr>
            <a:r>
              <a:rPr lang="en-US" sz="2400" dirty="0">
                <a:latin typeface="Times New Roman"/>
                <a:ea typeface="+mn-lt"/>
                <a:cs typeface="+mn-lt"/>
              </a:rPr>
              <a:t>•GPS &amp; GSM Antenna</a:t>
            </a:r>
            <a:endParaRPr lang="en-US" sz="2400" dirty="0">
              <a:latin typeface="Times New Roman"/>
              <a:cs typeface="Calibri" panose="020F0502020204030204"/>
            </a:endParaRPr>
          </a:p>
          <a:p>
            <a:pPr marL="0" indent="0">
              <a:buNone/>
            </a:pPr>
            <a:r>
              <a:rPr lang="en-US" sz="2400" dirty="0">
                <a:latin typeface="Times New Roman"/>
                <a:ea typeface="+mn-lt"/>
                <a:cs typeface="+mn-lt"/>
              </a:rPr>
              <a:t>•Insert an unlocked Micro Sim card to SIM Card  holder.</a:t>
            </a:r>
            <a:endParaRPr lang="en-US" sz="2400" dirty="0">
              <a:latin typeface="Times New Roman"/>
              <a:cs typeface="Calibri" panose="020F0502020204030204"/>
            </a:endParaRPr>
          </a:p>
        </p:txBody>
      </p:sp>
      <p:pic>
        <p:nvPicPr>
          <p:cNvPr id="5" name="Picture 4" descr="Diagram, schematic&#10;&#10;Description automatically generated">
            <a:extLst>
              <a:ext uri="{FF2B5EF4-FFF2-40B4-BE49-F238E27FC236}">
                <a16:creationId xmlns:a16="http://schemas.microsoft.com/office/drawing/2014/main" id="{92BA3210-43E6-477A-A2BC-20165B1AB1FE}"/>
              </a:ext>
            </a:extLst>
          </p:cNvPr>
          <p:cNvPicPr>
            <a:picLocks noChangeAspect="1"/>
          </p:cNvPicPr>
          <p:nvPr/>
        </p:nvPicPr>
        <p:blipFill>
          <a:blip r:embed="rId2"/>
          <a:stretch>
            <a:fillRect/>
          </a:stretch>
        </p:blipFill>
        <p:spPr>
          <a:xfrm>
            <a:off x="488254" y="2305387"/>
            <a:ext cx="4388809" cy="2473239"/>
          </a:xfrm>
          <a:prstGeom prst="rect">
            <a:avLst/>
          </a:prstGeom>
        </p:spPr>
      </p:pic>
      <p:sp>
        <p:nvSpPr>
          <p:cNvPr id="6" name="TextBox 5">
            <a:hlinkClick r:id="rId3"/>
            <a:extLst>
              <a:ext uri="{FF2B5EF4-FFF2-40B4-BE49-F238E27FC236}">
                <a16:creationId xmlns:a16="http://schemas.microsoft.com/office/drawing/2014/main" id="{5A392C82-A389-48A3-A83D-20372EB5DB38}"/>
              </a:ext>
            </a:extLst>
          </p:cNvPr>
          <p:cNvSpPr txBox="1"/>
          <p:nvPr/>
        </p:nvSpPr>
        <p:spPr>
          <a:xfrm>
            <a:off x="8296276" y="5880165"/>
            <a:ext cx="3412714" cy="369332"/>
          </a:xfrm>
          <a:prstGeom prst="rect">
            <a:avLst/>
          </a:prstGeom>
          <a:noFill/>
        </p:spPr>
        <p:txBody>
          <a:bodyPr wrap="square" rtlCol="0">
            <a:spAutoFit/>
          </a:bodyPr>
          <a:lstStyle/>
          <a:p>
            <a:r>
              <a:rPr lang="en-US" u="sng">
                <a:solidFill>
                  <a:schemeClr val="accent5">
                    <a:lumMod val="7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Data Sheet of SIM-808 Module</a:t>
            </a:r>
            <a:endParaRPr lang="en-US" u="sng">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326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DBFB-57F8-4672-AB30-8595C773AF39}"/>
              </a:ext>
            </a:extLst>
          </p:cNvPr>
          <p:cNvSpPr>
            <a:spLocks noGrp="1"/>
          </p:cNvSpPr>
          <p:nvPr>
            <p:ph type="title"/>
          </p:nvPr>
        </p:nvSpPr>
        <p:spPr/>
        <p:txBody>
          <a:bodyPr/>
          <a:lstStyle/>
          <a:p>
            <a:r>
              <a:rPr lang="en-US" dirty="0">
                <a:latin typeface="Times New Roman"/>
                <a:ea typeface="+mj-lt"/>
                <a:cs typeface="+mj-lt"/>
              </a:rPr>
              <a:t>SIM808 GPS Circuit Diagram</a:t>
            </a:r>
            <a:endParaRPr lang="en-US" b="1" dirty="0">
              <a:latin typeface="Times New Roman"/>
              <a:cs typeface="Times New Roman"/>
            </a:endParaRPr>
          </a:p>
        </p:txBody>
      </p:sp>
      <p:pic>
        <p:nvPicPr>
          <p:cNvPr id="4" name="Picture 4" descr="Diagram, schematic&#10;&#10;Description automatically generated">
            <a:extLst>
              <a:ext uri="{FF2B5EF4-FFF2-40B4-BE49-F238E27FC236}">
                <a16:creationId xmlns:a16="http://schemas.microsoft.com/office/drawing/2014/main" id="{48DB16A5-76AD-4BF3-BD8F-9C1FB52E2A21}"/>
              </a:ext>
            </a:extLst>
          </p:cNvPr>
          <p:cNvPicPr>
            <a:picLocks noGrp="1" noChangeAspect="1"/>
          </p:cNvPicPr>
          <p:nvPr>
            <p:ph idx="1"/>
          </p:nvPr>
        </p:nvPicPr>
        <p:blipFill>
          <a:blip r:embed="rId2"/>
          <a:stretch>
            <a:fillRect/>
          </a:stretch>
        </p:blipFill>
        <p:spPr>
          <a:xfrm>
            <a:off x="2093920" y="1752556"/>
            <a:ext cx="8014597" cy="4580982"/>
          </a:xfrm>
        </p:spPr>
      </p:pic>
    </p:spTree>
    <p:extLst>
      <p:ext uri="{BB962C8B-B14F-4D97-AF65-F5344CB8AC3E}">
        <p14:creationId xmlns:p14="http://schemas.microsoft.com/office/powerpoint/2010/main" val="403000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CF7E9-C2DE-44C6-A5A5-1D1B6D91AF67}"/>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04</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C18F34B-73BB-41BE-9276-8EE4D65278C1}"/>
              </a:ext>
            </a:extLst>
          </p:cNvPr>
          <p:cNvSpPr>
            <a:spLocks noGrp="1"/>
          </p:cNvSpPr>
          <p:nvPr>
            <p:ph idx="1"/>
          </p:nvPr>
        </p:nvSpPr>
        <p:spPr/>
        <p:txBody>
          <a:bodyPr>
            <a:normAutofit/>
          </a:bodyPr>
          <a:lstStyle/>
          <a:p>
            <a:pPr marL="0" indent="0" algn="just">
              <a:lnSpc>
                <a:spcPct val="150000"/>
              </a:lnSpc>
              <a:buNone/>
            </a:pPr>
            <a:r>
              <a:rPr lang="en-US" sz="2400">
                <a:effectLst/>
                <a:latin typeface="Times New Roman" panose="02020603050405020304" pitchFamily="18" charset="0"/>
                <a:ea typeface="Calibri" panose="020F0502020204030204" pitchFamily="34" charset="0"/>
                <a:cs typeface="Times New Roman" panose="02020603050405020304" pitchFamily="18" charset="0"/>
              </a:rPr>
              <a:t>The area that was allocated to me is the joystick controller. Joystick is an input device. Joystick has combination of two Potentiometers and a push button.</a:t>
            </a:r>
            <a:r>
              <a:rPr lang="en-US" sz="2400">
                <a:effectLst/>
                <a:latin typeface="Times New Roman" panose="02020603050405020304" pitchFamily="18" charset="0"/>
                <a:ea typeface="Calibri" panose="020F0502020204030204" pitchFamily="34" charset="0"/>
              </a:rPr>
              <a:t> The joystick directs the powered wheelchair in the direction indicated by the user. In</a:t>
            </a:r>
            <a:r>
              <a:rPr lang="en-US" sz="24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there </a:t>
            </a: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 studied about,</a:t>
            </a:r>
          </a:p>
          <a:p>
            <a:pPr lvl="1" algn="just">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How joystick works.</a:t>
            </a:r>
          </a:p>
          <a:p>
            <a:pPr lvl="1" algn="just">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Pin description.</a:t>
            </a:r>
          </a:p>
          <a:p>
            <a:pPr lvl="1" algn="just">
              <a:lnSpc>
                <a:spcPct val="15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Specifications.</a:t>
            </a:r>
          </a:p>
          <a:p>
            <a:pPr algn="just"/>
            <a:endParaRPr lang="en-US"/>
          </a:p>
        </p:txBody>
      </p:sp>
    </p:spTree>
    <p:extLst>
      <p:ext uri="{BB962C8B-B14F-4D97-AF65-F5344CB8AC3E}">
        <p14:creationId xmlns:p14="http://schemas.microsoft.com/office/powerpoint/2010/main" val="1127134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A picture containing icon&#10;&#10;Description automatically generated">
            <a:extLst>
              <a:ext uri="{FF2B5EF4-FFF2-40B4-BE49-F238E27FC236}">
                <a16:creationId xmlns:a16="http://schemas.microsoft.com/office/drawing/2014/main" id="{3773F517-DD2B-4949-8002-A3AC696B5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72" y="2454876"/>
            <a:ext cx="4309533" cy="2594666"/>
          </a:xfrm>
          <a:prstGeom prst="rect">
            <a:avLst/>
          </a:prstGeom>
        </p:spPr>
      </p:pic>
      <p:sp>
        <p:nvSpPr>
          <p:cNvPr id="4" name="TextBox 3">
            <a:extLst>
              <a:ext uri="{FF2B5EF4-FFF2-40B4-BE49-F238E27FC236}">
                <a16:creationId xmlns:a16="http://schemas.microsoft.com/office/drawing/2014/main" id="{D954292B-D0EA-459C-B96C-D2AD897E273D}"/>
              </a:ext>
            </a:extLst>
          </p:cNvPr>
          <p:cNvSpPr txBox="1"/>
          <p:nvPr/>
        </p:nvSpPr>
        <p:spPr>
          <a:xfrm>
            <a:off x="5528328" y="1656615"/>
            <a:ext cx="6096000" cy="4407873"/>
          </a:xfrm>
          <a:prstGeom prst="rect">
            <a:avLst/>
          </a:prstGeom>
          <a:noFill/>
        </p:spPr>
        <p:txBody>
          <a:bodyPr wrap="square" lIns="91440" tIns="45720" rIns="91440" bIns="45720" anchor="t">
            <a:spAutoFit/>
          </a:bodyPr>
          <a:lstStyle/>
          <a:p>
            <a:pPr marL="0" marR="0" indent="-228600" algn="just">
              <a:lnSpc>
                <a:spcPct val="150000"/>
              </a:lnSpc>
              <a:spcBef>
                <a:spcPts val="0"/>
              </a:spcBef>
              <a:spcAft>
                <a:spcPts val="800"/>
              </a:spcAft>
              <a:buFont typeface="Arial" panose="020B0604020202020204" pitchFamily="34" charset="0"/>
              <a:buChar char="•"/>
            </a:pPr>
            <a:r>
              <a:rPr lang="en-US" sz="2000" b="1">
                <a:latin typeface="Times New Roman"/>
                <a:cs typeface="Times New Roman"/>
              </a:rPr>
              <a:t>M</a:t>
            </a:r>
            <a:r>
              <a:rPr lang="en-US" sz="2000" b="1">
                <a:effectLst/>
                <a:latin typeface="Times New Roman"/>
                <a:cs typeface="Times New Roman"/>
              </a:rPr>
              <a:t>aximum voltage - 5v</a:t>
            </a:r>
          </a:p>
          <a:p>
            <a:pPr indent="-228600" algn="just">
              <a:lnSpc>
                <a:spcPct val="150000"/>
              </a:lnSpc>
              <a:spcAft>
                <a:spcPts val="800"/>
              </a:spcAft>
              <a:buFont typeface="Arial" panose="020B0604020202020204" pitchFamily="34" charset="0"/>
              <a:buChar char="•"/>
            </a:pPr>
            <a:r>
              <a:rPr lang="en-US" sz="2000" b="1">
                <a:latin typeface="Times New Roman"/>
                <a:ea typeface="+mn-lt"/>
                <a:cs typeface="+mn-lt"/>
              </a:rPr>
              <a:t>Operating Current: 3.5mA</a:t>
            </a:r>
            <a:endParaRPr lang="en-US" sz="2000" b="1">
              <a:effectLst/>
              <a:latin typeface="Times New Roman"/>
              <a:cs typeface="Times New Roman" panose="02020603050405020304" pitchFamily="18" charset="0"/>
            </a:endParaRPr>
          </a:p>
          <a:p>
            <a:pPr algn="just">
              <a:lnSpc>
                <a:spcPct val="150000"/>
              </a:lnSpc>
              <a:spcAft>
                <a:spcPts val="800"/>
              </a:spcAft>
            </a:pPr>
            <a:r>
              <a:rPr lang="en-US" sz="2000">
                <a:effectLst/>
                <a:latin typeface="Times New Roman"/>
                <a:cs typeface="Times New Roman"/>
              </a:rPr>
              <a:t>1. GND: ground</a:t>
            </a:r>
            <a:r>
              <a:rPr lang="en-US" sz="2000">
                <a:latin typeface="Times New Roman"/>
                <a:cs typeface="Times New Roman"/>
              </a:rPr>
              <a:t> </a:t>
            </a:r>
            <a:endParaRPr lang="en-US" sz="2000">
              <a:effectLst/>
              <a:latin typeface="Times New Roman" panose="02020603050405020304" pitchFamily="18" charset="0"/>
              <a:cs typeface="Times New Roman" panose="02020603050405020304" pitchFamily="18" charset="0"/>
            </a:endParaRPr>
          </a:p>
          <a:p>
            <a:pPr marR="0" algn="just">
              <a:lnSpc>
                <a:spcPct val="150000"/>
              </a:lnSpc>
              <a:spcBef>
                <a:spcPts val="0"/>
              </a:spcBef>
              <a:spcAft>
                <a:spcPts val="800"/>
              </a:spcAft>
            </a:pPr>
            <a:r>
              <a:rPr lang="en-US" sz="2000">
                <a:effectLst/>
                <a:latin typeface="Times New Roman"/>
                <a:cs typeface="Times New Roman"/>
              </a:rPr>
              <a:t>2. +5V: 5V DC</a:t>
            </a:r>
          </a:p>
          <a:p>
            <a:pPr marR="0" algn="just">
              <a:lnSpc>
                <a:spcPct val="150000"/>
              </a:lnSpc>
              <a:spcBef>
                <a:spcPts val="0"/>
              </a:spcBef>
              <a:spcAft>
                <a:spcPts val="800"/>
              </a:spcAft>
            </a:pPr>
            <a:r>
              <a:rPr lang="en-US" sz="2000">
                <a:latin typeface="Times New Roman"/>
                <a:cs typeface="Times New Roman"/>
              </a:rPr>
              <a:t>3</a:t>
            </a:r>
            <a:r>
              <a:rPr lang="en-US" sz="2000">
                <a:effectLst/>
                <a:latin typeface="Times New Roman"/>
                <a:cs typeface="Times New Roman"/>
              </a:rPr>
              <a:t>. </a:t>
            </a:r>
            <a:r>
              <a:rPr lang="en-US" sz="2000" err="1">
                <a:effectLst/>
                <a:latin typeface="Times New Roman"/>
                <a:cs typeface="Times New Roman"/>
              </a:rPr>
              <a:t>VRx</a:t>
            </a:r>
            <a:r>
              <a:rPr lang="en-US" sz="2000">
                <a:effectLst/>
                <a:latin typeface="Times New Roman"/>
                <a:cs typeface="Times New Roman"/>
              </a:rPr>
              <a:t>: voltage proportional to x position</a:t>
            </a:r>
          </a:p>
          <a:p>
            <a:pPr marR="0" algn="just">
              <a:lnSpc>
                <a:spcPct val="150000"/>
              </a:lnSpc>
              <a:spcBef>
                <a:spcPts val="0"/>
              </a:spcBef>
              <a:spcAft>
                <a:spcPts val="800"/>
              </a:spcAft>
            </a:pPr>
            <a:r>
              <a:rPr lang="en-US" sz="2000">
                <a:latin typeface="Times New Roman"/>
                <a:cs typeface="Times New Roman"/>
              </a:rPr>
              <a:t>4</a:t>
            </a:r>
            <a:r>
              <a:rPr lang="en-US" sz="2000">
                <a:effectLst/>
                <a:latin typeface="Times New Roman"/>
                <a:cs typeface="Times New Roman"/>
              </a:rPr>
              <a:t>. </a:t>
            </a:r>
            <a:r>
              <a:rPr lang="en-US" sz="2000" err="1">
                <a:effectLst/>
                <a:latin typeface="Times New Roman"/>
                <a:cs typeface="Times New Roman"/>
              </a:rPr>
              <a:t>VRy</a:t>
            </a:r>
            <a:r>
              <a:rPr lang="en-US" sz="2000">
                <a:effectLst/>
                <a:latin typeface="Times New Roman"/>
                <a:cs typeface="Times New Roman"/>
              </a:rPr>
              <a:t>: voltage proportional to y position</a:t>
            </a:r>
          </a:p>
          <a:p>
            <a:pPr marR="0" algn="just">
              <a:lnSpc>
                <a:spcPct val="150000"/>
              </a:lnSpc>
              <a:spcBef>
                <a:spcPts val="0"/>
              </a:spcBef>
              <a:spcAft>
                <a:spcPts val="800"/>
              </a:spcAft>
            </a:pPr>
            <a:r>
              <a:rPr lang="en-US" sz="2000">
                <a:latin typeface="Times New Roman"/>
                <a:cs typeface="Times New Roman"/>
              </a:rPr>
              <a:t>5</a:t>
            </a:r>
            <a:r>
              <a:rPr lang="en-US" sz="2000">
                <a:effectLst/>
                <a:latin typeface="Times New Roman"/>
                <a:cs typeface="Times New Roman"/>
              </a:rPr>
              <a:t>. SW: switch pushbutton</a:t>
            </a:r>
          </a:p>
          <a:p>
            <a:pPr marL="0" marR="0" indent="-228600">
              <a:lnSpc>
                <a:spcPct val="150000"/>
              </a:lnSpc>
              <a:spcBef>
                <a:spcPts val="0"/>
              </a:spcBef>
              <a:spcAft>
                <a:spcPts val="800"/>
              </a:spcAft>
              <a:buFont typeface="Arial" panose="020B0604020202020204" pitchFamily="34" charset="0"/>
              <a:buChar char="•"/>
            </a:pPr>
            <a:endParaRPr lang="en-US" sz="1800">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233685-8981-4C4E-8406-E141242754B8}"/>
              </a:ext>
            </a:extLst>
          </p:cNvPr>
          <p:cNvSpPr txBox="1"/>
          <p:nvPr/>
        </p:nvSpPr>
        <p:spPr>
          <a:xfrm>
            <a:off x="5528328" y="1010284"/>
            <a:ext cx="6096000" cy="646331"/>
          </a:xfrm>
          <a:prstGeom prst="rect">
            <a:avLst/>
          </a:prstGeom>
          <a:noFill/>
        </p:spPr>
        <p:txBody>
          <a:bodyPr wrap="square">
            <a:spAutoFit/>
          </a:bodyPr>
          <a:lstStyle/>
          <a:p>
            <a:pPr marR="0">
              <a:lnSpc>
                <a:spcPct val="90000"/>
              </a:lnSpc>
              <a:spcBef>
                <a:spcPts val="0"/>
              </a:spcBef>
              <a:spcAft>
                <a:spcPts val="800"/>
              </a:spcAft>
            </a:pPr>
            <a:r>
              <a:rPr lang="en-US" sz="4000" b="1">
                <a:effectLst/>
                <a:latin typeface="Times New Roman" panose="02020603050405020304" pitchFamily="18" charset="0"/>
                <a:cs typeface="Times New Roman" panose="02020603050405020304" pitchFamily="18" charset="0"/>
              </a:rPr>
              <a:t>Pin Configuration</a:t>
            </a:r>
          </a:p>
        </p:txBody>
      </p:sp>
    </p:spTree>
    <p:extLst>
      <p:ext uri="{BB962C8B-B14F-4D97-AF65-F5344CB8AC3E}">
        <p14:creationId xmlns:p14="http://schemas.microsoft.com/office/powerpoint/2010/main" val="614268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13DB6-D032-49DF-8AFA-10B3C63D9296}"/>
              </a:ext>
            </a:extLst>
          </p:cNvPr>
          <p:cNvSpPr>
            <a:spLocks noGrp="1"/>
          </p:cNvSpPr>
          <p:nvPr>
            <p:ph type="title"/>
          </p:nvPr>
        </p:nvSpPr>
        <p:spPr>
          <a:xfrm>
            <a:off x="4965430" y="629268"/>
            <a:ext cx="6586491" cy="1286160"/>
          </a:xfrm>
        </p:spPr>
        <p:txBody>
          <a:bodyPr anchor="b">
            <a:normAutofit/>
          </a:bodyPr>
          <a:lstStyle/>
          <a:p>
            <a:r>
              <a:rPr lang="en-US" sz="4100">
                <a:effectLst/>
                <a:latin typeface="Times New Roman" panose="02020603050405020304" pitchFamily="18" charset="0"/>
                <a:ea typeface="Calibri" panose="020F0502020204030204" pitchFamily="34" charset="0"/>
                <a:cs typeface="Times New Roman" panose="02020603050405020304" pitchFamily="18" charset="0"/>
              </a:rPr>
              <a:t>Specifications</a:t>
            </a:r>
            <a:br>
              <a:rPr lang="en-US" sz="4100">
                <a:effectLst/>
                <a:latin typeface="Calibri" panose="020F0502020204030204" pitchFamily="34" charset="0"/>
                <a:ea typeface="Calibri" panose="020F0502020204030204" pitchFamily="34" charset="0"/>
                <a:cs typeface="Times New Roman" panose="02020603050405020304" pitchFamily="18" charset="0"/>
              </a:rPr>
            </a:br>
            <a:endParaRPr lang="en-US" sz="4100"/>
          </a:p>
        </p:txBody>
      </p:sp>
      <p:sp>
        <p:nvSpPr>
          <p:cNvPr id="6" name="Content Placeholder 5">
            <a:extLst>
              <a:ext uri="{FF2B5EF4-FFF2-40B4-BE49-F238E27FC236}">
                <a16:creationId xmlns:a16="http://schemas.microsoft.com/office/drawing/2014/main" id="{2F44040A-1784-4365-B2D1-4E032271735B}"/>
              </a:ext>
            </a:extLst>
          </p:cNvPr>
          <p:cNvSpPr>
            <a:spLocks noGrp="1"/>
          </p:cNvSpPr>
          <p:nvPr>
            <p:ph idx="1"/>
          </p:nvPr>
        </p:nvSpPr>
        <p:spPr>
          <a:xfrm>
            <a:off x="4965432" y="1734704"/>
            <a:ext cx="6586489" cy="4108702"/>
          </a:xfrm>
        </p:spPr>
        <p:txBody>
          <a:bodyPr>
            <a:normAutofit fontScale="85000" lnSpcReduction="20000"/>
          </a:bodyPr>
          <a:lstStyle/>
          <a:p>
            <a:pPr marL="0" marR="0" indent="0" algn="just">
              <a:lnSpc>
                <a:spcPct val="150000"/>
              </a:lnSpc>
              <a:spcBef>
                <a:spcPts val="0"/>
              </a:spcBef>
              <a:spcAft>
                <a:spcPts val="800"/>
              </a:spcAft>
              <a:buNone/>
            </a:pPr>
            <a:r>
              <a:rPr lang="en-US" sz="240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lang="en-US" sz="230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300">
                <a:effectLst/>
                <a:latin typeface="Times New Roman" panose="02020603050405020304" pitchFamily="18" charset="0"/>
                <a:ea typeface="Calibri" panose="020F0502020204030204" pitchFamily="34" charset="0"/>
                <a:cs typeface="Times New Roman" panose="02020603050405020304" pitchFamily="18" charset="0"/>
              </a:rPr>
              <a:t> Directional movements are simply two potentiometers - one for each axis </a:t>
            </a:r>
          </a:p>
          <a:p>
            <a:pPr marL="0" marR="0" indent="0" algn="just">
              <a:lnSpc>
                <a:spcPct val="150000"/>
              </a:lnSpc>
              <a:spcBef>
                <a:spcPts val="0"/>
              </a:spcBef>
              <a:spcAft>
                <a:spcPts val="800"/>
              </a:spcAft>
              <a:buNone/>
            </a:pPr>
            <a:r>
              <a:rPr lang="en-US" sz="230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300">
                <a:effectLst/>
                <a:latin typeface="Times New Roman" panose="02020603050405020304" pitchFamily="18" charset="0"/>
                <a:ea typeface="Calibri" panose="020F0502020204030204" pitchFamily="34" charset="0"/>
                <a:cs typeface="Times New Roman" panose="02020603050405020304" pitchFamily="18" charset="0"/>
              </a:rPr>
              <a:t> Compatible with Arduino interface</a:t>
            </a:r>
          </a:p>
          <a:p>
            <a:pPr marL="0" marR="0" indent="0" algn="just">
              <a:lnSpc>
                <a:spcPct val="150000"/>
              </a:lnSpc>
              <a:spcBef>
                <a:spcPts val="0"/>
              </a:spcBef>
              <a:spcAft>
                <a:spcPts val="800"/>
              </a:spcAft>
              <a:buNone/>
            </a:pPr>
            <a:r>
              <a:rPr lang="en-US" sz="230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300">
                <a:effectLst/>
                <a:latin typeface="Times New Roman" panose="02020603050405020304" pitchFamily="18" charset="0"/>
                <a:ea typeface="Calibri" panose="020F0502020204030204" pitchFamily="34" charset="0"/>
                <a:cs typeface="Times New Roman" panose="02020603050405020304" pitchFamily="18" charset="0"/>
              </a:rPr>
              <a:t>The biaxial XY Joystick Module KY-023 applies ARDUINO</a:t>
            </a:r>
          </a:p>
          <a:p>
            <a:pPr marL="0" marR="0" indent="0" algn="just">
              <a:lnSpc>
                <a:spcPct val="150000"/>
              </a:lnSpc>
              <a:spcBef>
                <a:spcPts val="0"/>
              </a:spcBef>
              <a:spcAft>
                <a:spcPts val="800"/>
              </a:spcAft>
              <a:buNone/>
            </a:pPr>
            <a:r>
              <a:rPr lang="en-US" sz="230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lang="en-US" sz="230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300">
                <a:effectLst/>
                <a:latin typeface="Times New Roman" panose="02020603050405020304" pitchFamily="18" charset="0"/>
                <a:ea typeface="Calibri" panose="020F0502020204030204" pitchFamily="34" charset="0"/>
                <a:cs typeface="Times New Roman" panose="02020603050405020304" pitchFamily="18" charset="0"/>
              </a:rPr>
              <a:t> Dimensions: 1.57 in x 1.02 in x 1.26 in (4.0 cm x 2.6 cm x 3.2 cm</a:t>
            </a:r>
          </a:p>
          <a:p>
            <a:pPr marL="0" marR="0" indent="0" algn="just">
              <a:lnSpc>
                <a:spcPct val="150000"/>
              </a:lnSpc>
              <a:spcBef>
                <a:spcPts val="0"/>
              </a:spcBef>
              <a:spcAft>
                <a:spcPts val="800"/>
              </a:spcAft>
              <a:buNone/>
            </a:pPr>
            <a:r>
              <a:rPr lang="en-US" sz="230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300">
                <a:effectLst/>
                <a:latin typeface="Times New Roman" panose="02020603050405020304" pitchFamily="18" charset="0"/>
                <a:ea typeface="Calibri" panose="020F0502020204030204" pitchFamily="34" charset="0"/>
                <a:cs typeface="Times New Roman" panose="02020603050405020304" pitchFamily="18" charset="0"/>
              </a:rPr>
              <a:t> 5 Pin </a:t>
            </a:r>
          </a:p>
          <a:p>
            <a:pPr marL="0" marR="0" indent="0" algn="just">
              <a:lnSpc>
                <a:spcPct val="150000"/>
              </a:lnSpc>
              <a:spcBef>
                <a:spcPts val="0"/>
              </a:spcBef>
              <a:spcAft>
                <a:spcPts val="800"/>
              </a:spcAft>
              <a:buNone/>
            </a:pPr>
            <a:r>
              <a:rPr lang="en-US" sz="2300">
                <a:effectLst/>
                <a:latin typeface="Times New Roman" panose="02020603050405020304" pitchFamily="18" charset="0"/>
                <a:ea typeface="Calibri" panose="020F0502020204030204" pitchFamily="34" charset="0"/>
                <a:cs typeface="Times New Roman" panose="02020603050405020304" pitchFamily="18" charset="0"/>
              </a:rPr>
              <a:t> </a:t>
            </a:r>
            <a:r>
              <a:rPr lang="en-US" sz="230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300">
                <a:effectLst/>
                <a:latin typeface="Times New Roman" panose="02020603050405020304" pitchFamily="18" charset="0"/>
                <a:ea typeface="Calibri" panose="020F0502020204030204" pitchFamily="34" charset="0"/>
                <a:cs typeface="Times New Roman" panose="02020603050405020304" pitchFamily="18" charset="0"/>
              </a:rPr>
              <a:t> Color: Black </a:t>
            </a:r>
          </a:p>
          <a:p>
            <a:pPr marL="0" marR="0" indent="0">
              <a:lnSpc>
                <a:spcPct val="150000"/>
              </a:lnSpc>
              <a:spcBef>
                <a:spcPts val="0"/>
              </a:spcBef>
              <a:spcAft>
                <a:spcPts val="800"/>
              </a:spcAft>
              <a:buNone/>
            </a:pP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a:p>
        </p:txBody>
      </p:sp>
      <p:pic>
        <p:nvPicPr>
          <p:cNvPr id="7" name="Picture 6">
            <a:extLst>
              <a:ext uri="{FF2B5EF4-FFF2-40B4-BE49-F238E27FC236}">
                <a16:creationId xmlns:a16="http://schemas.microsoft.com/office/drawing/2014/main" id="{78DCAE5E-848F-4DDF-A5D0-4B9C342273EC}"/>
              </a:ext>
            </a:extLst>
          </p:cNvPr>
          <p:cNvPicPr>
            <a:picLocks noChangeAspect="1"/>
          </p:cNvPicPr>
          <p:nvPr/>
        </p:nvPicPr>
        <p:blipFill rotWithShape="1">
          <a:blip r:embed="rId2"/>
          <a:srcRect l="24003" r="25302"/>
          <a:stretch/>
        </p:blipFill>
        <p:spPr>
          <a:xfrm>
            <a:off x="20" y="10"/>
            <a:ext cx="4635571" cy="6857990"/>
          </a:xfrm>
          <a:prstGeom prst="rect">
            <a:avLst/>
          </a:prstGeom>
          <a:effectLst/>
        </p:spPr>
      </p:pic>
      <p:sp>
        <p:nvSpPr>
          <p:cNvPr id="8" name="TextBox 7">
            <a:hlinkClick r:id="rId3"/>
            <a:extLst>
              <a:ext uri="{FF2B5EF4-FFF2-40B4-BE49-F238E27FC236}">
                <a16:creationId xmlns:a16="http://schemas.microsoft.com/office/drawing/2014/main" id="{631ABB16-2AE4-4B19-AD51-0F1CCA5277CA}"/>
              </a:ext>
            </a:extLst>
          </p:cNvPr>
          <p:cNvSpPr txBox="1"/>
          <p:nvPr/>
        </p:nvSpPr>
        <p:spPr>
          <a:xfrm>
            <a:off x="9001887" y="6044066"/>
            <a:ext cx="2349776" cy="369332"/>
          </a:xfrm>
          <a:prstGeom prst="rect">
            <a:avLst/>
          </a:prstGeom>
          <a:noFill/>
        </p:spPr>
        <p:txBody>
          <a:bodyPr wrap="square" rtlCol="0">
            <a:spAutoFit/>
          </a:bodyPr>
          <a:lstStyle/>
          <a:p>
            <a:r>
              <a:rPr lang="en-US" u="sng">
                <a:solidFill>
                  <a:schemeClr val="accent5">
                    <a:lumMod val="7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Data Sheet of Joystick</a:t>
            </a:r>
            <a:endParaRPr lang="en-US" u="sng">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6599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0D638D-AF49-433B-8777-309C55928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464" y="1622323"/>
            <a:ext cx="7961945" cy="4478594"/>
          </a:xfrm>
          <a:prstGeom prst="rect">
            <a:avLst/>
          </a:prstGeom>
        </p:spPr>
      </p:pic>
      <p:sp>
        <p:nvSpPr>
          <p:cNvPr id="4" name="Rectangle 3">
            <a:extLst>
              <a:ext uri="{FF2B5EF4-FFF2-40B4-BE49-F238E27FC236}">
                <a16:creationId xmlns:a16="http://schemas.microsoft.com/office/drawing/2014/main" id="{4151C9EA-1C90-4FD8-BE8A-ED9BC7104DB0}"/>
              </a:ext>
            </a:extLst>
          </p:cNvPr>
          <p:cNvSpPr/>
          <p:nvPr/>
        </p:nvSpPr>
        <p:spPr>
          <a:xfrm>
            <a:off x="1112191" y="757083"/>
            <a:ext cx="7432041" cy="646331"/>
          </a:xfrm>
          <a:prstGeom prst="rect">
            <a:avLst/>
          </a:prstGeom>
        </p:spPr>
        <p:txBody>
          <a:bodyPr wrap="square">
            <a:spAutoFit/>
          </a:bodyPr>
          <a:lstStyle/>
          <a:p>
            <a:r>
              <a:rPr lang="en-US" sz="3600" dirty="0">
                <a:latin typeface="Times New Roman"/>
                <a:ea typeface="+mj-lt"/>
                <a:cs typeface="+mj-lt"/>
              </a:rPr>
              <a:t>Joystick Circuit Diagram</a:t>
            </a:r>
            <a:endParaRPr lang="en-US" sz="3600" dirty="0"/>
          </a:p>
        </p:txBody>
      </p:sp>
    </p:spTree>
    <p:extLst>
      <p:ext uri="{BB962C8B-B14F-4D97-AF65-F5344CB8AC3E}">
        <p14:creationId xmlns:p14="http://schemas.microsoft.com/office/powerpoint/2010/main" val="4174853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A1CF0EE-0136-4C3C-88BC-6D6335ABC086}"/>
              </a:ext>
            </a:extLst>
          </p:cNvPr>
          <p:cNvSpPr>
            <a:spLocks noGrp="1"/>
          </p:cNvSpPr>
          <p:nvPr>
            <p:ph type="subTitle" idx="1"/>
          </p:nvPr>
        </p:nvSpPr>
        <p:spPr>
          <a:xfrm>
            <a:off x="1435223" y="2015231"/>
            <a:ext cx="9144000" cy="2618911"/>
          </a:xfrm>
        </p:spPr>
        <p:txBody>
          <a:bodyPr>
            <a:normAutofit lnSpcReduction="10000"/>
          </a:bodyPr>
          <a:lstStyle/>
          <a:p>
            <a:pPr algn="just">
              <a:lnSpc>
                <a:spcPct val="160000"/>
              </a:lnSpc>
            </a:pPr>
            <a:r>
              <a:rPr lang="en-US" sz="2800">
                <a:latin typeface="Times New Roman" panose="02020603050405020304" pitchFamily="18" charset="0"/>
                <a:cs typeface="Times New Roman" panose="02020603050405020304" pitchFamily="18" charset="0"/>
              </a:rPr>
              <a:t>The part I got in this project was the stepper motor. The stepper motor moves and stops the wheelchair. I have some understanding of the functionality of the stepper motor, the pin description and their specifications.</a:t>
            </a:r>
          </a:p>
        </p:txBody>
      </p:sp>
      <p:sp>
        <p:nvSpPr>
          <p:cNvPr id="7" name="Title 6">
            <a:extLst>
              <a:ext uri="{FF2B5EF4-FFF2-40B4-BE49-F238E27FC236}">
                <a16:creationId xmlns:a16="http://schemas.microsoft.com/office/drawing/2014/main" id="{99C03B58-212D-4517-AC24-57D05DA0014A}"/>
              </a:ext>
            </a:extLst>
          </p:cNvPr>
          <p:cNvSpPr>
            <a:spLocks noGrp="1"/>
          </p:cNvSpPr>
          <p:nvPr>
            <p:ph type="ctrTitle"/>
          </p:nvPr>
        </p:nvSpPr>
        <p:spPr>
          <a:xfrm>
            <a:off x="1524000" y="-372369"/>
            <a:ext cx="9144000" cy="2387600"/>
          </a:xfrm>
        </p:spPr>
        <p:txBody>
          <a:bodyPr/>
          <a:lstStyle/>
          <a:p>
            <a:endParaRPr lang="en-US" dirty="0"/>
          </a:p>
        </p:txBody>
      </p:sp>
    </p:spTree>
    <p:extLst>
      <p:ext uri="{BB962C8B-B14F-4D97-AF65-F5344CB8AC3E}">
        <p14:creationId xmlns:p14="http://schemas.microsoft.com/office/powerpoint/2010/main" val="1098796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D58D15-2469-4196-958E-46128AB59D56}"/>
              </a:ext>
            </a:extLst>
          </p:cNvPr>
          <p:cNvSpPr/>
          <p:nvPr/>
        </p:nvSpPr>
        <p:spPr>
          <a:xfrm>
            <a:off x="1019776" y="566614"/>
            <a:ext cx="6096000" cy="900311"/>
          </a:xfrm>
          <a:prstGeom prst="rect">
            <a:avLst/>
          </a:prstGeom>
        </p:spPr>
        <p:txBody>
          <a:bodyPr>
            <a:spAutoFit/>
          </a:bodyPr>
          <a:lstStyle/>
          <a:p>
            <a:pPr>
              <a:lnSpc>
                <a:spcPct val="107000"/>
              </a:lnSpc>
              <a:spcAft>
                <a:spcPts val="600"/>
              </a:spcAft>
            </a:pPr>
            <a:r>
              <a:rPr lang="en-US" sz="36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NEMA 17 Stepper </a:t>
            </a:r>
            <a:r>
              <a:rPr lang="en-US" sz="3600" b="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M</a:t>
            </a:r>
            <a:r>
              <a:rPr lang="en-US" sz="36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otor</a:t>
            </a:r>
            <a:endParaRPr lang="en-US" sz="44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600"/>
              </a:spcAft>
            </a:pP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4772E8D-D959-480F-BEF8-8E96DF966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915" y="1608391"/>
            <a:ext cx="4610193" cy="3727089"/>
          </a:xfrm>
          <a:prstGeom prst="rect">
            <a:avLst/>
          </a:prstGeom>
        </p:spPr>
      </p:pic>
      <p:sp>
        <p:nvSpPr>
          <p:cNvPr id="14" name="Rectangle 13">
            <a:extLst>
              <a:ext uri="{FF2B5EF4-FFF2-40B4-BE49-F238E27FC236}">
                <a16:creationId xmlns:a16="http://schemas.microsoft.com/office/drawing/2014/main" id="{D657E691-8DBD-4A22-8E19-1DA0AF1814FF}"/>
              </a:ext>
            </a:extLst>
          </p:cNvPr>
          <p:cNvSpPr/>
          <p:nvPr/>
        </p:nvSpPr>
        <p:spPr>
          <a:xfrm>
            <a:off x="1139937" y="1316004"/>
            <a:ext cx="2510624" cy="584775"/>
          </a:xfrm>
          <a:prstGeom prst="rect">
            <a:avLst/>
          </a:prstGeom>
          <a:noFill/>
        </p:spPr>
        <p:txBody>
          <a:bodyPr wrap="none" lIns="91440" tIns="45720" rIns="91440" bIns="45720">
            <a:spAutoFit/>
          </a:bodyPr>
          <a:lstStyle/>
          <a:p>
            <a:pPr algn="ctr"/>
            <a:r>
              <a:rPr lang="en-US" sz="3200" u="sng">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Specifications</a:t>
            </a:r>
            <a:endParaRPr lang="en-US" sz="3200" b="0"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C5D2706B-9A77-4086-8557-7FF2C5479E1B}"/>
              </a:ext>
            </a:extLst>
          </p:cNvPr>
          <p:cNvSpPr/>
          <p:nvPr/>
        </p:nvSpPr>
        <p:spPr>
          <a:xfrm>
            <a:off x="1567636" y="1866226"/>
            <a:ext cx="5000280" cy="4457952"/>
          </a:xfrm>
          <a:prstGeom prst="rect">
            <a:avLst/>
          </a:prstGeom>
          <a:noFill/>
        </p:spPr>
        <p:txBody>
          <a:bodyPr wrap="none" lIns="91440" tIns="45720" rIns="91440" bIns="45720">
            <a:spAutoFit/>
          </a:bodyPr>
          <a:lstStyle/>
          <a:p>
            <a:pPr marL="285750" indent="-285750">
              <a:lnSpc>
                <a:spcPct val="150000"/>
              </a:lnSpc>
              <a:buFont typeface="Wingdings" panose="05000000000000000000" pitchFamily="2" charset="2"/>
              <a:buChar char="§"/>
            </a:pPr>
            <a:r>
              <a:rPr lang="en-US" sz="2400" b="1">
                <a:latin typeface="Times New Roman" panose="02020603050405020304" pitchFamily="18" charset="0"/>
                <a:cs typeface="Times New Roman" panose="02020603050405020304" pitchFamily="18" charset="0"/>
              </a:rPr>
              <a:t>Rated Voltage: 12V DC</a:t>
            </a:r>
          </a:p>
          <a:p>
            <a:pPr marL="285750" indent="-285750">
              <a:lnSpc>
                <a:spcPct val="150000"/>
              </a:lnSpc>
              <a:buFont typeface="Wingdings" panose="05000000000000000000" pitchFamily="2" charset="2"/>
              <a:buChar char="§"/>
            </a:pPr>
            <a:r>
              <a:rPr lang="en-US" sz="2400" b="1">
                <a:latin typeface="Times New Roman" panose="02020603050405020304" pitchFamily="18" charset="0"/>
                <a:cs typeface="Times New Roman" panose="02020603050405020304" pitchFamily="18" charset="0"/>
              </a:rPr>
              <a:t>Current: 1.2A at 4V</a:t>
            </a:r>
          </a:p>
          <a:p>
            <a:pPr marL="285750" indent="-285750">
              <a:lnSpc>
                <a:spcPct val="150000"/>
              </a:lnSpc>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Step Angle: 1.8 deg.</a:t>
            </a:r>
          </a:p>
          <a:p>
            <a:pPr marL="285750" indent="-285750">
              <a:lnSpc>
                <a:spcPct val="150000"/>
              </a:lnSpc>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No. of Phases: 4</a:t>
            </a:r>
          </a:p>
          <a:p>
            <a:pPr marL="285750" indent="-285750">
              <a:lnSpc>
                <a:spcPct val="150000"/>
              </a:lnSpc>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Motor Length: 1.54 inches</a:t>
            </a:r>
          </a:p>
          <a:p>
            <a:pPr marL="285750" indent="-285750">
              <a:lnSpc>
                <a:spcPct val="150000"/>
              </a:lnSpc>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4-wire, 8 inch lead</a:t>
            </a:r>
          </a:p>
          <a:p>
            <a:pPr marL="285750" indent="-285750">
              <a:lnSpc>
                <a:spcPct val="150000"/>
              </a:lnSpc>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200 steps per revolution, 1.8 degrees</a:t>
            </a:r>
          </a:p>
          <a:p>
            <a:pPr marL="285750" indent="-285750">
              <a:lnSpc>
                <a:spcPct val="150000"/>
              </a:lnSpc>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Operating Temperature: -10 to 40 °C</a:t>
            </a:r>
          </a:p>
        </p:txBody>
      </p:sp>
      <p:sp>
        <p:nvSpPr>
          <p:cNvPr id="16" name="Rectangle 15">
            <a:extLst>
              <a:ext uri="{FF2B5EF4-FFF2-40B4-BE49-F238E27FC236}">
                <a16:creationId xmlns:a16="http://schemas.microsoft.com/office/drawing/2014/main" id="{A20CEC7F-F2A1-4858-BCBF-5D86644A4352}"/>
              </a:ext>
            </a:extLst>
          </p:cNvPr>
          <p:cNvSpPr/>
          <p:nvPr/>
        </p:nvSpPr>
        <p:spPr>
          <a:xfrm>
            <a:off x="9889724" y="1661848"/>
            <a:ext cx="159798" cy="47786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892C123D-C739-4A88-AF4B-22B5F237F82C}"/>
              </a:ext>
            </a:extLst>
          </p:cNvPr>
          <p:cNvSpPr/>
          <p:nvPr/>
        </p:nvSpPr>
        <p:spPr>
          <a:xfrm>
            <a:off x="10573304" y="2778711"/>
            <a:ext cx="363984" cy="1420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F4293A06-B6D0-4180-B227-E53E360F1B4F}"/>
              </a:ext>
            </a:extLst>
          </p:cNvPr>
          <p:cNvSpPr/>
          <p:nvPr/>
        </p:nvSpPr>
        <p:spPr>
          <a:xfrm>
            <a:off x="9463596" y="4091073"/>
            <a:ext cx="1162974" cy="14357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5E1D70EB-AE50-449B-AB39-712E5581E8DC}"/>
              </a:ext>
            </a:extLst>
          </p:cNvPr>
          <p:cNvSpPr/>
          <p:nvPr/>
        </p:nvSpPr>
        <p:spPr>
          <a:xfrm>
            <a:off x="8976804" y="4811644"/>
            <a:ext cx="1162974" cy="14357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81636A8D-2B56-4733-8BBB-26A3F7FDD807}"/>
              </a:ext>
            </a:extLst>
          </p:cNvPr>
          <p:cNvSpPr/>
          <p:nvPr/>
        </p:nvSpPr>
        <p:spPr>
          <a:xfrm>
            <a:off x="8873011" y="4634144"/>
            <a:ext cx="333133" cy="1775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41BD1AC6-48D9-450E-9A1A-7D2D23C5F4D2}"/>
              </a:ext>
            </a:extLst>
          </p:cNvPr>
          <p:cNvSpPr/>
          <p:nvPr/>
        </p:nvSpPr>
        <p:spPr>
          <a:xfrm>
            <a:off x="9303798" y="4234649"/>
            <a:ext cx="337352" cy="457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hlinkClick r:id="rId3"/>
            <a:extLst>
              <a:ext uri="{FF2B5EF4-FFF2-40B4-BE49-F238E27FC236}">
                <a16:creationId xmlns:a16="http://schemas.microsoft.com/office/drawing/2014/main" id="{0A20897D-FBF7-400C-97CD-21BD2C021724}"/>
              </a:ext>
            </a:extLst>
          </p:cNvPr>
          <p:cNvSpPr txBox="1"/>
          <p:nvPr/>
        </p:nvSpPr>
        <p:spPr>
          <a:xfrm>
            <a:off x="8976804" y="6124006"/>
            <a:ext cx="3022965" cy="369332"/>
          </a:xfrm>
          <a:prstGeom prst="rect">
            <a:avLst/>
          </a:prstGeom>
          <a:noFill/>
        </p:spPr>
        <p:txBody>
          <a:bodyPr wrap="square" rtlCol="0">
            <a:spAutoFit/>
          </a:bodyPr>
          <a:lstStyle/>
          <a:p>
            <a:r>
              <a:rPr lang="en-US" u="sng">
                <a:solidFill>
                  <a:schemeClr val="accent5">
                    <a:lumMod val="75000"/>
                  </a:schemeClr>
                </a:solidFill>
                <a:latin typeface="Times New Roman" panose="02020603050405020304" pitchFamily="18" charset="0"/>
                <a:cs typeface="Times New Roman" panose="02020603050405020304" pitchFamily="18" charset="0"/>
                <a:hlinkClick r:id="rId4"/>
              </a:rPr>
              <a:t>Data Sheet of Stepper Motors</a:t>
            </a:r>
            <a:endParaRPr lang="en-US" u="sng">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3776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3A77C2-63E0-478E-AB54-E09A69D020A3}"/>
              </a:ext>
            </a:extLst>
          </p:cNvPr>
          <p:cNvSpPr/>
          <p:nvPr/>
        </p:nvSpPr>
        <p:spPr>
          <a:xfrm>
            <a:off x="582092" y="550477"/>
            <a:ext cx="5843267" cy="707886"/>
          </a:xfrm>
          <a:prstGeom prst="rect">
            <a:avLst/>
          </a:prstGeom>
          <a:noFill/>
        </p:spPr>
        <p:txBody>
          <a:bodyPr wrap="none" lIns="91440" tIns="45720" rIns="91440" bIns="45720">
            <a:spAutoFit/>
          </a:bodyPr>
          <a:lstStyle/>
          <a:p>
            <a:pPr algn="ctr"/>
            <a:r>
              <a:rPr lang="en-US" sz="40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L297 Stepper </a:t>
            </a:r>
            <a:r>
              <a:rPr lang="en-US" sz="4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
            </a:r>
            <a:r>
              <a:rPr lang="en-US" sz="40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otor Driver</a:t>
            </a:r>
          </a:p>
        </p:txBody>
      </p:sp>
      <p:pic>
        <p:nvPicPr>
          <p:cNvPr id="13" name="Picture 12">
            <a:extLst>
              <a:ext uri="{FF2B5EF4-FFF2-40B4-BE49-F238E27FC236}">
                <a16:creationId xmlns:a16="http://schemas.microsoft.com/office/drawing/2014/main" id="{252F45A9-C1BE-4EDA-8C15-6EFA64303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335" y="1372480"/>
            <a:ext cx="4779908" cy="4530293"/>
          </a:xfrm>
          <a:prstGeom prst="rect">
            <a:avLst/>
          </a:prstGeom>
        </p:spPr>
      </p:pic>
      <p:sp>
        <p:nvSpPr>
          <p:cNvPr id="15" name="Rectangle 14">
            <a:extLst>
              <a:ext uri="{FF2B5EF4-FFF2-40B4-BE49-F238E27FC236}">
                <a16:creationId xmlns:a16="http://schemas.microsoft.com/office/drawing/2014/main" id="{F53231FC-3569-4191-BB6D-9E7B30DC242A}"/>
              </a:ext>
            </a:extLst>
          </p:cNvPr>
          <p:cNvSpPr/>
          <p:nvPr/>
        </p:nvSpPr>
        <p:spPr>
          <a:xfrm>
            <a:off x="582090" y="1495727"/>
            <a:ext cx="2510623" cy="584775"/>
          </a:xfrm>
          <a:prstGeom prst="rect">
            <a:avLst/>
          </a:prstGeom>
          <a:noFill/>
        </p:spPr>
        <p:txBody>
          <a:bodyPr wrap="none" lIns="91440" tIns="45720" rIns="91440" bIns="45720">
            <a:spAutoFit/>
          </a:bodyPr>
          <a:lstStyle/>
          <a:p>
            <a:pPr algn="ctr"/>
            <a:r>
              <a:rPr lang="en-US" sz="3200" u="sng">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Specifications</a:t>
            </a:r>
            <a:endParaRPr lang="en-US" sz="3200" b="0" u="sng"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92AE43EC-63E4-4043-9E30-3BA85374C650}"/>
              </a:ext>
            </a:extLst>
          </p:cNvPr>
          <p:cNvSpPr/>
          <p:nvPr/>
        </p:nvSpPr>
        <p:spPr>
          <a:xfrm>
            <a:off x="1008902" y="2153886"/>
            <a:ext cx="4916923" cy="3139321"/>
          </a:xfrm>
          <a:prstGeom prst="rect">
            <a:avLst/>
          </a:prstGeom>
          <a:noFill/>
        </p:spPr>
        <p:txBody>
          <a:bodyPr wrap="none" lIns="91440" tIns="45720" rIns="91440" bIns="45720">
            <a:spAutoFit/>
          </a:bodyPr>
          <a:lstStyle/>
          <a:p>
            <a:pPr marL="342900" indent="-342900">
              <a:lnSpc>
                <a:spcPct val="150000"/>
              </a:lnSpc>
              <a:buFont typeface="Wingdings" panose="05000000000000000000" pitchFamily="2" charset="2"/>
              <a:buChar char="§"/>
            </a:pPr>
            <a:r>
              <a:rPr lang="en-US" sz="2400" b="1"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Maximum Supply Voltage : 7V</a:t>
            </a:r>
          </a:p>
          <a:p>
            <a:pPr marL="342900" indent="-342900">
              <a:lnSpc>
                <a:spcPct val="150000"/>
              </a:lnSpc>
              <a:buFont typeface="Wingdings" panose="05000000000000000000" pitchFamily="2" charset="2"/>
              <a:buChar char="§"/>
            </a:pPr>
            <a:r>
              <a:rPr lang="en-US" sz="2400" b="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Minimum Supply Voltage : 4.75V</a:t>
            </a:r>
          </a:p>
          <a:p>
            <a:pPr marL="342900" indent="-342900">
              <a:lnSpc>
                <a:spcPct val="150000"/>
              </a:lnSpc>
              <a:buFont typeface="Wingdings" panose="05000000000000000000" pitchFamily="2" charset="2"/>
              <a:buChar char="§"/>
            </a:pPr>
            <a:r>
              <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Operating Temperature Max: </a:t>
            </a:r>
            <a:r>
              <a:rPr lang="en-US" sz="2400"/>
              <a:t>150°C</a:t>
            </a:r>
            <a:endPar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Operating Temperature Min: -</a:t>
            </a:r>
            <a:r>
              <a:rPr lang="en-US" sz="2400"/>
              <a:t> 40°C</a:t>
            </a:r>
            <a:br>
              <a:rPr lang="en-US" sz="2400"/>
            </a:br>
            <a:endParaRPr lang="en-US" sz="2400"/>
          </a:p>
          <a:p>
            <a:r>
              <a:rPr lang="en-US"/>
              <a:t> </a:t>
            </a:r>
            <a:endParaRPr lang="en-US" sz="2400" b="0" cap="none" spc="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E8B57F57-6EF6-459F-92B7-6B0AAEBFD851}"/>
              </a:ext>
            </a:extLst>
          </p:cNvPr>
          <p:cNvPicPr>
            <a:picLocks noChangeAspect="1"/>
          </p:cNvPicPr>
          <p:nvPr/>
        </p:nvPicPr>
        <p:blipFill rotWithShape="1">
          <a:blip r:embed="rId3">
            <a:extLst>
              <a:ext uri="{28A0092B-C50C-407E-A947-70E740481C1C}">
                <a14:useLocalDpi xmlns:a14="http://schemas.microsoft.com/office/drawing/2010/main" val="0"/>
              </a:ext>
            </a:extLst>
          </a:blip>
          <a:srcRect l="4951" t="17939" r="6042" b="23508"/>
          <a:stretch/>
        </p:blipFill>
        <p:spPr>
          <a:xfrm>
            <a:off x="2105490" y="4438835"/>
            <a:ext cx="3204840" cy="2124412"/>
          </a:xfrm>
          <a:prstGeom prst="rect">
            <a:avLst/>
          </a:prstGeom>
        </p:spPr>
      </p:pic>
      <p:sp>
        <p:nvSpPr>
          <p:cNvPr id="8" name="TextBox 7">
            <a:hlinkClick r:id="rId4"/>
            <a:extLst>
              <a:ext uri="{FF2B5EF4-FFF2-40B4-BE49-F238E27FC236}">
                <a16:creationId xmlns:a16="http://schemas.microsoft.com/office/drawing/2014/main" id="{39ED1A44-6023-487C-AD06-C6D27BBABCA7}"/>
              </a:ext>
            </a:extLst>
          </p:cNvPr>
          <p:cNvSpPr txBox="1"/>
          <p:nvPr/>
        </p:nvSpPr>
        <p:spPr>
          <a:xfrm>
            <a:off x="9099289" y="6193915"/>
            <a:ext cx="3022965" cy="369332"/>
          </a:xfrm>
          <a:prstGeom prst="rect">
            <a:avLst/>
          </a:prstGeom>
          <a:noFill/>
        </p:spPr>
        <p:txBody>
          <a:bodyPr wrap="square" rtlCol="0">
            <a:spAutoFit/>
          </a:bodyPr>
          <a:lstStyle/>
          <a:p>
            <a:r>
              <a:rPr lang="en-US" u="sng">
                <a:solidFill>
                  <a:schemeClr val="accent5">
                    <a:lumMod val="75000"/>
                  </a:schemeClr>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Data Sheet of Motor Driver</a:t>
            </a:r>
            <a:endParaRPr lang="en-US" u="sng">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3008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7B78BDE-264A-47D2-9972-20D1E1303CD0}"/>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838200" y="666209"/>
            <a:ext cx="10515600" cy="6052643"/>
          </a:xfrm>
          <a:prstGeom prst="rect">
            <a:avLst/>
          </a:prstGeom>
        </p:spPr>
      </p:pic>
      <p:sp>
        <p:nvSpPr>
          <p:cNvPr id="2" name="Title 1">
            <a:extLst>
              <a:ext uri="{FF2B5EF4-FFF2-40B4-BE49-F238E27FC236}">
                <a16:creationId xmlns:a16="http://schemas.microsoft.com/office/drawing/2014/main" id="{0AA394EE-3E1C-40FB-A47F-F288F01F3B26}"/>
              </a:ext>
            </a:extLst>
          </p:cNvPr>
          <p:cNvSpPr>
            <a:spLocks noGrp="1"/>
          </p:cNvSpPr>
          <p:nvPr>
            <p:ph type="title"/>
          </p:nvPr>
        </p:nvSpPr>
        <p:spPr>
          <a:xfrm>
            <a:off x="718930" y="213415"/>
            <a:ext cx="10515600" cy="686927"/>
          </a:xfrm>
        </p:spPr>
        <p:txBody>
          <a:bodyPr>
            <a:normAutofit/>
          </a:bodyPr>
          <a:lstStyle/>
          <a:p>
            <a:r>
              <a:rPr lang="en-US" altLang="en-US" sz="4000">
                <a:latin typeface="Times New Roman" panose="02020603050405020304" pitchFamily="18" charset="0"/>
                <a:cs typeface="Times New Roman" panose="02020603050405020304" pitchFamily="18" charset="0"/>
              </a:rPr>
              <a:t>Proposed Solution</a:t>
            </a:r>
            <a:endParaRPr lang="en-US" sz="4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2243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D7C5-FDF6-4C2F-821A-9949230A872F}"/>
              </a:ext>
            </a:extLst>
          </p:cNvPr>
          <p:cNvSpPr>
            <a:spLocks noGrp="1"/>
          </p:cNvSpPr>
          <p:nvPr>
            <p:ph type="title"/>
          </p:nvPr>
        </p:nvSpPr>
        <p:spPr/>
        <p:txBody>
          <a:bodyPr>
            <a:normAutofit/>
          </a:bodyPr>
          <a:lstStyle/>
          <a:p>
            <a:r>
              <a:rPr lang="en-US" sz="3600">
                <a:latin typeface="Times New Roman" panose="02020603050405020304" pitchFamily="18" charset="0"/>
                <a:cs typeface="Times New Roman" panose="02020603050405020304" pitchFamily="18" charset="0"/>
              </a:rPr>
              <a:t>Stepper Motor Circuit Diagram</a:t>
            </a:r>
          </a:p>
        </p:txBody>
      </p:sp>
      <p:pic>
        <p:nvPicPr>
          <p:cNvPr id="6" name="Picture 5">
            <a:extLst>
              <a:ext uri="{FF2B5EF4-FFF2-40B4-BE49-F238E27FC236}">
                <a16:creationId xmlns:a16="http://schemas.microsoft.com/office/drawing/2014/main" id="{C8F0C0B7-62BE-4B74-8861-0F89C015C33F}"/>
              </a:ext>
            </a:extLst>
          </p:cNvPr>
          <p:cNvPicPr>
            <a:picLocks noChangeAspect="1"/>
          </p:cNvPicPr>
          <p:nvPr/>
        </p:nvPicPr>
        <p:blipFill rotWithShape="1">
          <a:blip r:embed="rId2">
            <a:extLst>
              <a:ext uri="{28A0092B-C50C-407E-A947-70E740481C1C}">
                <a14:useLocalDpi xmlns:a14="http://schemas.microsoft.com/office/drawing/2010/main" val="0"/>
              </a:ext>
            </a:extLst>
          </a:blip>
          <a:srcRect l="24175" t="17994" r="16262" b="10162"/>
          <a:stretch/>
        </p:blipFill>
        <p:spPr>
          <a:xfrm>
            <a:off x="2465033" y="1471784"/>
            <a:ext cx="7261934" cy="4927107"/>
          </a:xfrm>
          <a:prstGeom prst="rect">
            <a:avLst/>
          </a:prstGeom>
        </p:spPr>
      </p:pic>
    </p:spTree>
    <p:extLst>
      <p:ext uri="{BB962C8B-B14F-4D97-AF65-F5344CB8AC3E}">
        <p14:creationId xmlns:p14="http://schemas.microsoft.com/office/powerpoint/2010/main" val="77555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CC99B6-819D-40CC-BB44-12E918CD80B8}"/>
              </a:ext>
            </a:extLst>
          </p:cNvPr>
          <p:cNvSpPr>
            <a:spLocks noGrp="1"/>
          </p:cNvSpPr>
          <p:nvPr>
            <p:ph idx="1"/>
          </p:nvPr>
        </p:nvSpPr>
        <p:spPr>
          <a:xfrm>
            <a:off x="838200" y="1825625"/>
            <a:ext cx="10515600" cy="2903691"/>
          </a:xfrm>
        </p:spPr>
        <p:txBody>
          <a:bodyPr>
            <a:normAutofit lnSpcReduction="10000"/>
          </a:bodyPr>
          <a:lstStyle/>
          <a:p>
            <a:pPr algn="ctr">
              <a:buNone/>
            </a:pPr>
            <a:r>
              <a:rPr lang="en-US" altLang="en-US" sz="4800">
                <a:latin typeface="Times New Roman" panose="02020603050405020304" pitchFamily="18" charset="0"/>
                <a:cs typeface="Times New Roman" panose="02020603050405020304" pitchFamily="18" charset="0"/>
              </a:rPr>
              <a:t>Thank You</a:t>
            </a:r>
          </a:p>
          <a:p>
            <a:pPr algn="ctr"/>
            <a:endParaRPr lang="en-US" altLang="en-US" sz="4800">
              <a:latin typeface="Times New Roman" panose="02020603050405020304" pitchFamily="18" charset="0"/>
              <a:cs typeface="Times New Roman" panose="02020603050405020304" pitchFamily="18" charset="0"/>
            </a:endParaRPr>
          </a:p>
          <a:p>
            <a:pPr marL="0" indent="0" algn="ctr">
              <a:buNone/>
            </a:pPr>
            <a:endParaRPr lang="en-US" altLang="en-US" sz="4800">
              <a:latin typeface="Times New Roman" panose="02020603050405020304" pitchFamily="18" charset="0"/>
              <a:cs typeface="Times New Roman" panose="02020603050405020304" pitchFamily="18" charset="0"/>
            </a:endParaRPr>
          </a:p>
          <a:p>
            <a:pPr algn="ctr">
              <a:buNone/>
            </a:pPr>
            <a:r>
              <a:rPr lang="en-US" altLang="en-US" sz="4800">
                <a:latin typeface="Times New Roman" panose="02020603050405020304" pitchFamily="18" charset="0"/>
                <a:cs typeface="Times New Roman" panose="02020603050405020304" pitchFamily="18" charset="0"/>
              </a:rPr>
              <a:t>Questions</a:t>
            </a:r>
          </a:p>
          <a:p>
            <a:endParaRPr lang="en-US"/>
          </a:p>
        </p:txBody>
      </p:sp>
    </p:spTree>
    <p:extLst>
      <p:ext uri="{BB962C8B-B14F-4D97-AF65-F5344CB8AC3E}">
        <p14:creationId xmlns:p14="http://schemas.microsoft.com/office/powerpoint/2010/main" val="129527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8F0D36-9397-4D4D-98F5-8F9343BD4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503" y="646164"/>
            <a:ext cx="9407013" cy="6124678"/>
          </a:xfrm>
          <a:prstGeom prst="rect">
            <a:avLst/>
          </a:prstGeom>
        </p:spPr>
      </p:pic>
      <p:sp>
        <p:nvSpPr>
          <p:cNvPr id="2" name="Title 1">
            <a:extLst>
              <a:ext uri="{FF2B5EF4-FFF2-40B4-BE49-F238E27FC236}">
                <a16:creationId xmlns:a16="http://schemas.microsoft.com/office/drawing/2014/main" id="{2BA312A8-C884-44F6-931D-ACA321E4826B}"/>
              </a:ext>
            </a:extLst>
          </p:cNvPr>
          <p:cNvSpPr>
            <a:spLocks noGrp="1"/>
          </p:cNvSpPr>
          <p:nvPr>
            <p:ph type="title"/>
          </p:nvPr>
        </p:nvSpPr>
        <p:spPr>
          <a:xfrm>
            <a:off x="769374" y="168480"/>
            <a:ext cx="10515600" cy="765585"/>
          </a:xfrm>
        </p:spPr>
        <p:txBody>
          <a:bodyPr>
            <a:normAutofit/>
          </a:bodyPr>
          <a:lstStyle/>
          <a:p>
            <a:r>
              <a:rPr lang="en-US" altLang="en-US" sz="4000" dirty="0">
                <a:latin typeface="Times New Roman" panose="02020603050405020304" pitchFamily="18" charset="0"/>
                <a:cs typeface="Times New Roman" panose="02020603050405020304" pitchFamily="18" charset="0"/>
              </a:rPr>
              <a:t>Circuit Diagram</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67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8E4B-EC37-45AF-A332-E6CF9D0D1D10}"/>
              </a:ext>
            </a:extLst>
          </p:cNvPr>
          <p:cNvSpPr>
            <a:spLocks noGrp="1"/>
          </p:cNvSpPr>
          <p:nvPr>
            <p:ph type="title"/>
          </p:nvPr>
        </p:nvSpPr>
        <p:spPr>
          <a:xfrm>
            <a:off x="838200" y="365125"/>
            <a:ext cx="10515600" cy="618101"/>
          </a:xfrm>
        </p:spPr>
        <p:txBody>
          <a:bodyPr>
            <a:normAutofit fontScale="90000"/>
          </a:bodyPr>
          <a:lstStyle/>
          <a:p>
            <a:r>
              <a:rPr lang="en-US" sz="4000" dirty="0">
                <a:latin typeface="Times New Roman"/>
                <a:cs typeface="Times New Roman"/>
              </a:rPr>
              <a:t>3D </a:t>
            </a:r>
            <a:r>
              <a:rPr lang="en-US" dirty="0">
                <a:latin typeface="Times New Roman"/>
                <a:cs typeface="Times New Roman"/>
              </a:rPr>
              <a:t>View</a:t>
            </a:r>
            <a:r>
              <a:rPr lang="en-US" sz="4000" dirty="0">
                <a:latin typeface="Times New Roman"/>
                <a:cs typeface="Times New Roman"/>
              </a:rPr>
              <a:t> of Smart Wheelchair</a:t>
            </a:r>
          </a:p>
        </p:txBody>
      </p:sp>
      <p:pic>
        <p:nvPicPr>
          <p:cNvPr id="4" name="Content Placeholder 3">
            <a:extLst>
              <a:ext uri="{FF2B5EF4-FFF2-40B4-BE49-F238E27FC236}">
                <a16:creationId xmlns:a16="http://schemas.microsoft.com/office/drawing/2014/main" id="{35DEC636-D512-467C-A04E-E7FC44E4FEE3}"/>
              </a:ext>
            </a:extLst>
          </p:cNvPr>
          <p:cNvPicPr>
            <a:picLocks noGrp="1"/>
          </p:cNvPicPr>
          <p:nvPr>
            <p:ph idx="1"/>
          </p:nvPr>
        </p:nvPicPr>
        <p:blipFill>
          <a:blip r:embed="rId2">
            <a:extLst>
              <a:ext uri="{28A0092B-C50C-407E-A947-70E740481C1C}">
                <a14:useLocalDpi xmlns:a14="http://schemas.microsoft.com/office/drawing/2010/main" val="0"/>
              </a:ext>
            </a:extLst>
          </a:blip>
          <a:srcRect/>
          <a:stretch/>
        </p:blipFill>
        <p:spPr>
          <a:xfrm>
            <a:off x="2669880" y="1189703"/>
            <a:ext cx="6852240" cy="4977427"/>
          </a:xfrm>
          <a:prstGeom prst="rect">
            <a:avLst/>
          </a:prstGeom>
        </p:spPr>
      </p:pic>
    </p:spTree>
    <p:extLst>
      <p:ext uri="{BB962C8B-B14F-4D97-AF65-F5344CB8AC3E}">
        <p14:creationId xmlns:p14="http://schemas.microsoft.com/office/powerpoint/2010/main" val="3500478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C1BA-B64F-42DC-AA8A-1ABA899284E7}"/>
              </a:ext>
            </a:extLst>
          </p:cNvPr>
          <p:cNvSpPr>
            <a:spLocks noGrp="1"/>
          </p:cNvSpPr>
          <p:nvPr>
            <p:ph type="title"/>
          </p:nvPr>
        </p:nvSpPr>
        <p:spPr>
          <a:xfrm>
            <a:off x="739878" y="93407"/>
            <a:ext cx="10515600" cy="775417"/>
          </a:xfrm>
        </p:spPr>
        <p:txBody>
          <a:bodyPr>
            <a:normAutofit/>
          </a:bodyPr>
          <a:lstStyle/>
          <a:p>
            <a:r>
              <a:rPr lang="en-US" altLang="en-US" sz="4000">
                <a:latin typeface="Times New Roman" panose="02020603050405020304" pitchFamily="18" charset="0"/>
                <a:cs typeface="Times New Roman" panose="02020603050405020304" pitchFamily="18" charset="0"/>
              </a:rPr>
              <a:t>Resource Required</a:t>
            </a:r>
            <a:endParaRPr lang="en-US" sz="40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18AB18-0BC5-4C5B-A84F-0A11DAA25993}"/>
              </a:ext>
            </a:extLst>
          </p:cNvPr>
          <p:cNvSpPr>
            <a:spLocks noGrp="1"/>
          </p:cNvSpPr>
          <p:nvPr>
            <p:ph idx="1"/>
          </p:nvPr>
        </p:nvSpPr>
        <p:spPr>
          <a:xfrm>
            <a:off x="739878" y="738494"/>
            <a:ext cx="10515600" cy="5695849"/>
          </a:xfrm>
        </p:spPr>
        <p:txBody>
          <a:bodyPr vert="horz" lIns="91440" tIns="45720" rIns="91440" bIns="45720" rtlCol="0" anchor="t">
            <a:normAutofit fontScale="77500" lnSpcReduction="20000"/>
          </a:bodyPr>
          <a:lstStyle/>
          <a:p>
            <a:r>
              <a:rPr lang="en-US" b="1" dirty="0">
                <a:latin typeface="Times New Roman"/>
                <a:cs typeface="Times New Roman"/>
              </a:rPr>
              <a:t>Software</a:t>
            </a:r>
          </a:p>
          <a:p>
            <a:pPr marL="0" indent="0">
              <a:buNone/>
            </a:pPr>
            <a:r>
              <a:rPr lang="en-US" dirty="0">
                <a:latin typeface="Times New Roman"/>
                <a:cs typeface="Times New Roman"/>
              </a:rPr>
              <a:t>	</a:t>
            </a:r>
            <a:r>
              <a:rPr lang="en-US" sz="2400" dirty="0">
                <a:latin typeface="Times New Roman"/>
                <a:cs typeface="Times New Roman"/>
              </a:rPr>
              <a:t>Microchip Studio</a:t>
            </a:r>
          </a:p>
          <a:p>
            <a:pPr marL="0" indent="0">
              <a:buNone/>
            </a:pPr>
            <a:r>
              <a:rPr lang="en-US" sz="2400" dirty="0">
                <a:latin typeface="Times New Roman"/>
                <a:cs typeface="Times New Roman"/>
              </a:rPr>
              <a:t>	Proteus</a:t>
            </a:r>
          </a:p>
          <a:p>
            <a:r>
              <a:rPr lang="en-US" b="1" dirty="0">
                <a:latin typeface="Times New Roman"/>
                <a:cs typeface="Times New Roman"/>
              </a:rPr>
              <a:t>Hardware</a:t>
            </a:r>
          </a:p>
          <a:p>
            <a:pPr lvl="1"/>
            <a:r>
              <a:rPr lang="en-US" dirty="0">
                <a:latin typeface="Times New Roman"/>
                <a:cs typeface="Times New Roman"/>
              </a:rPr>
              <a:t>Atmega32 Microcontroller</a:t>
            </a:r>
          </a:p>
          <a:p>
            <a:pPr lvl="1"/>
            <a:r>
              <a:rPr lang="en-US" dirty="0">
                <a:latin typeface="Times New Roman"/>
                <a:cs typeface="Times New Roman"/>
              </a:rPr>
              <a:t>SPCE061A Voice recognition Module &amp; Mic</a:t>
            </a:r>
          </a:p>
          <a:p>
            <a:pPr lvl="1"/>
            <a:r>
              <a:rPr lang="en-US" dirty="0">
                <a:latin typeface="Times New Roman"/>
                <a:cs typeface="Times New Roman"/>
              </a:rPr>
              <a:t>Load Cell 5kg </a:t>
            </a:r>
          </a:p>
          <a:p>
            <a:pPr lvl="1"/>
            <a:r>
              <a:rPr lang="en-US" dirty="0">
                <a:latin typeface="Times New Roman"/>
                <a:cs typeface="Times New Roman"/>
              </a:rPr>
              <a:t>Hx711 Load Cell Driver</a:t>
            </a:r>
          </a:p>
          <a:p>
            <a:pPr lvl="1"/>
            <a:r>
              <a:rPr lang="en-US" dirty="0">
                <a:latin typeface="Times New Roman"/>
                <a:cs typeface="Times New Roman"/>
              </a:rPr>
              <a:t>Ultrasonic Sensor </a:t>
            </a:r>
            <a:endParaRPr lang="en-US" dirty="0">
              <a:latin typeface="Times New Roman" panose="02020603050405020304" pitchFamily="18" charset="0"/>
              <a:cs typeface="Times New Roman" panose="02020603050405020304" pitchFamily="18" charset="0"/>
            </a:endParaRPr>
          </a:p>
          <a:p>
            <a:pPr lvl="1"/>
            <a:r>
              <a:rPr lang="en-US" dirty="0">
                <a:latin typeface="Times New Roman"/>
                <a:cs typeface="Times New Roman"/>
              </a:rPr>
              <a:t>Keypad</a:t>
            </a:r>
          </a:p>
          <a:p>
            <a:pPr lvl="1"/>
            <a:r>
              <a:rPr lang="en-US" dirty="0">
                <a:latin typeface="Times New Roman"/>
                <a:cs typeface="Times New Roman"/>
              </a:rPr>
              <a:t>3-way Switch </a:t>
            </a:r>
            <a:endParaRPr lang="en-US" dirty="0">
              <a:latin typeface="Times New Roman" panose="02020603050405020304" pitchFamily="18" charset="0"/>
              <a:cs typeface="Times New Roman" panose="02020603050405020304" pitchFamily="18" charset="0"/>
            </a:endParaRPr>
          </a:p>
          <a:p>
            <a:pPr lvl="1"/>
            <a:r>
              <a:rPr lang="en-US" dirty="0">
                <a:latin typeface="Times New Roman"/>
                <a:cs typeface="Times New Roman"/>
              </a:rPr>
              <a:t>Push Button </a:t>
            </a:r>
            <a:endParaRPr lang="en-US" dirty="0">
              <a:latin typeface="Times New Roman" panose="02020603050405020304" pitchFamily="18" charset="0"/>
              <a:cs typeface="Times New Roman" panose="02020603050405020304" pitchFamily="18" charset="0"/>
            </a:endParaRPr>
          </a:p>
          <a:p>
            <a:pPr lvl="1"/>
            <a:r>
              <a:rPr lang="en-US" dirty="0">
                <a:latin typeface="Times New Roman"/>
                <a:cs typeface="Times New Roman"/>
              </a:rPr>
              <a:t>Joystick Module </a:t>
            </a:r>
            <a:endParaRPr lang="en-US" dirty="0">
              <a:latin typeface="Times New Roman" panose="02020603050405020304" pitchFamily="18" charset="0"/>
              <a:cs typeface="Times New Roman" panose="02020603050405020304" pitchFamily="18" charset="0"/>
            </a:endParaRPr>
          </a:p>
          <a:p>
            <a:pPr lvl="1"/>
            <a:r>
              <a:rPr lang="en-US" dirty="0">
                <a:latin typeface="Times New Roman"/>
                <a:cs typeface="Times New Roman"/>
              </a:rPr>
              <a:t>Nema17 Stepper Motor </a:t>
            </a:r>
            <a:endParaRPr lang="en-US" dirty="0">
              <a:latin typeface="Times New Roman" panose="02020603050405020304" pitchFamily="18" charset="0"/>
              <a:cs typeface="Times New Roman" panose="02020603050405020304" pitchFamily="18" charset="0"/>
            </a:endParaRPr>
          </a:p>
          <a:p>
            <a:pPr lvl="1"/>
            <a:r>
              <a:rPr lang="en-US" dirty="0">
                <a:latin typeface="Times New Roman"/>
                <a:cs typeface="Times New Roman"/>
              </a:rPr>
              <a:t>16x2 LCD Display </a:t>
            </a:r>
            <a:endParaRPr lang="en-US" dirty="0">
              <a:latin typeface="Times New Roman" panose="02020603050405020304" pitchFamily="18" charset="0"/>
              <a:cs typeface="Times New Roman" panose="02020603050405020304" pitchFamily="18" charset="0"/>
            </a:endParaRPr>
          </a:p>
          <a:p>
            <a:pPr lvl="1"/>
            <a:r>
              <a:rPr lang="en-US" dirty="0">
                <a:latin typeface="Times New Roman"/>
                <a:cs typeface="Times New Roman"/>
              </a:rPr>
              <a:t>PCF8574 Display Module</a:t>
            </a:r>
          </a:p>
          <a:p>
            <a:pPr lvl="1"/>
            <a:r>
              <a:rPr lang="en-US" dirty="0">
                <a:latin typeface="Times New Roman"/>
                <a:cs typeface="Times New Roman"/>
              </a:rPr>
              <a:t>Buzzer Module </a:t>
            </a:r>
            <a:endParaRPr lang="en-US" dirty="0">
              <a:latin typeface="Times New Roman" panose="02020603050405020304" pitchFamily="18" charset="0"/>
              <a:cs typeface="Times New Roman" panose="02020603050405020304" pitchFamily="18" charset="0"/>
            </a:endParaRPr>
          </a:p>
          <a:p>
            <a:pPr lvl="1"/>
            <a:r>
              <a:rPr lang="en-US" dirty="0">
                <a:latin typeface="Times New Roman"/>
                <a:cs typeface="Times New Roman"/>
              </a:rPr>
              <a:t>Battery(12v) </a:t>
            </a:r>
            <a:endParaRPr lang="en-US" dirty="0">
              <a:latin typeface="Times New Roman" panose="02020603050405020304" pitchFamily="18" charset="0"/>
              <a:cs typeface="Times New Roman" panose="02020603050405020304" pitchFamily="18" charset="0"/>
            </a:endParaRPr>
          </a:p>
          <a:p>
            <a:pPr lvl="1"/>
            <a:r>
              <a:rPr lang="en-US" dirty="0">
                <a:latin typeface="Times New Roman"/>
                <a:cs typeface="Times New Roman"/>
              </a:rPr>
              <a:t>L297 Stepper Motor Driver </a:t>
            </a:r>
            <a:endParaRPr lang="en-US" dirty="0">
              <a:latin typeface="Times New Roman" panose="02020603050405020304" pitchFamily="18" charset="0"/>
              <a:cs typeface="Times New Roman" panose="02020603050405020304" pitchFamily="18" charset="0"/>
            </a:endParaRPr>
          </a:p>
          <a:p>
            <a:pPr lvl="1"/>
            <a:r>
              <a:rPr lang="en-US" dirty="0">
                <a:latin typeface="Times New Roman"/>
                <a:cs typeface="Times New Roman"/>
              </a:rPr>
              <a:t>SIM808 GPS GSM Module </a:t>
            </a:r>
            <a:endParaRPr lang="en-US" dirty="0">
              <a:latin typeface="Times New Roman" panose="02020603050405020304" pitchFamily="18" charset="0"/>
              <a:cs typeface="Times New Roman" panose="02020603050405020304" pitchFamily="18" charset="0"/>
            </a:endParaRPr>
          </a:p>
          <a:p>
            <a:pPr lvl="1"/>
            <a:endParaRPr lang="en-US"/>
          </a:p>
        </p:txBody>
      </p:sp>
      <p:pic>
        <p:nvPicPr>
          <p:cNvPr id="6" name="Picture 5">
            <a:extLst>
              <a:ext uri="{FF2B5EF4-FFF2-40B4-BE49-F238E27FC236}">
                <a16:creationId xmlns:a16="http://schemas.microsoft.com/office/drawing/2014/main" id="{35CC6B00-EA0F-44EA-84D7-9338693BB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1515" y="2547631"/>
            <a:ext cx="39243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826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C8D30-3598-47B1-9C15-01756D0BE2E0}"/>
              </a:ext>
            </a:extLst>
          </p:cNvPr>
          <p:cNvSpPr>
            <a:spLocks noGrp="1"/>
          </p:cNvSpPr>
          <p:nvPr>
            <p:ph type="title"/>
          </p:nvPr>
        </p:nvSpPr>
        <p:spPr>
          <a:xfrm>
            <a:off x="838200" y="94656"/>
            <a:ext cx="10515600" cy="775417"/>
          </a:xfrm>
        </p:spPr>
        <p:txBody>
          <a:bodyPr/>
          <a:lstStyle/>
          <a:p>
            <a:r>
              <a:rPr lang="en-US" altLang="en-US" dirty="0">
                <a:latin typeface="Times New Roman"/>
                <a:cs typeface="Times New Roman"/>
              </a:rPr>
              <a:t>Cost </a:t>
            </a:r>
            <a:r>
              <a:rPr lang="en-US" altLang="en-US" sz="4000" dirty="0">
                <a:latin typeface="Times New Roman"/>
                <a:cs typeface="Times New Roman"/>
              </a:rPr>
              <a:t>Estimation</a:t>
            </a:r>
            <a:endParaRPr lang="en-US" sz="4000" dirty="0">
              <a:latin typeface="Times New Roman"/>
              <a:cs typeface="Times New Roman"/>
            </a:endParaRPr>
          </a:p>
        </p:txBody>
      </p:sp>
      <p:graphicFrame>
        <p:nvGraphicFramePr>
          <p:cNvPr id="4" name="Content Placeholder 3">
            <a:extLst>
              <a:ext uri="{FF2B5EF4-FFF2-40B4-BE49-F238E27FC236}">
                <a16:creationId xmlns:a16="http://schemas.microsoft.com/office/drawing/2014/main" id="{7425ECCD-72E8-4E87-A2C9-CDB66E966E58}"/>
              </a:ext>
            </a:extLst>
          </p:cNvPr>
          <p:cNvGraphicFramePr>
            <a:graphicFrameLocks noGrp="1"/>
          </p:cNvGraphicFramePr>
          <p:nvPr>
            <p:ph idx="1"/>
            <p:extLst>
              <p:ext uri="{D42A27DB-BD31-4B8C-83A1-F6EECF244321}">
                <p14:modId xmlns:p14="http://schemas.microsoft.com/office/powerpoint/2010/main" val="2441098587"/>
              </p:ext>
            </p:extLst>
          </p:nvPr>
        </p:nvGraphicFramePr>
        <p:xfrm>
          <a:off x="1170038" y="870073"/>
          <a:ext cx="9674942" cy="5622802"/>
        </p:xfrm>
        <a:graphic>
          <a:graphicData uri="http://schemas.openxmlformats.org/drawingml/2006/table">
            <a:tbl>
              <a:tblPr firstRow="1" firstCol="1" bandRow="1">
                <a:tableStyleId>{2D5ABB26-0587-4C30-8999-92F81FD0307C}</a:tableStyleId>
              </a:tblPr>
              <a:tblGrid>
                <a:gridCol w="766007">
                  <a:extLst>
                    <a:ext uri="{9D8B030D-6E8A-4147-A177-3AD203B41FA5}">
                      <a16:colId xmlns:a16="http://schemas.microsoft.com/office/drawing/2014/main" val="2935402125"/>
                    </a:ext>
                  </a:extLst>
                </a:gridCol>
                <a:gridCol w="4833773">
                  <a:extLst>
                    <a:ext uri="{9D8B030D-6E8A-4147-A177-3AD203B41FA5}">
                      <a16:colId xmlns:a16="http://schemas.microsoft.com/office/drawing/2014/main" val="3954165163"/>
                    </a:ext>
                  </a:extLst>
                </a:gridCol>
                <a:gridCol w="2112068">
                  <a:extLst>
                    <a:ext uri="{9D8B030D-6E8A-4147-A177-3AD203B41FA5}">
                      <a16:colId xmlns:a16="http://schemas.microsoft.com/office/drawing/2014/main" val="3055234418"/>
                    </a:ext>
                  </a:extLst>
                </a:gridCol>
                <a:gridCol w="1963094">
                  <a:extLst>
                    <a:ext uri="{9D8B030D-6E8A-4147-A177-3AD203B41FA5}">
                      <a16:colId xmlns:a16="http://schemas.microsoft.com/office/drawing/2014/main" val="671486199"/>
                    </a:ext>
                  </a:extLst>
                </a:gridCol>
              </a:tblGrid>
              <a:tr h="270475">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6195" indent="0" algn="ctr">
                        <a:lnSpc>
                          <a:spcPct val="107000"/>
                        </a:lnSpc>
                        <a:spcBef>
                          <a:spcPts val="0"/>
                        </a:spcBef>
                        <a:spcAft>
                          <a:spcPts val="0"/>
                        </a:spcAft>
                      </a:pPr>
                      <a:r>
                        <a:rPr lang="en-US" sz="1600" b="1">
                          <a:effectLst/>
                          <a:latin typeface="Times New Roman" panose="02020603050405020304" pitchFamily="18" charset="0"/>
                          <a:cs typeface="Times New Roman" panose="02020603050405020304" pitchFamily="18" charset="0"/>
                        </a:rPr>
                        <a:t>Name </a:t>
                      </a:r>
                      <a:endParaRPr lang="en-US" sz="16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600" b="1">
                          <a:effectLst/>
                          <a:latin typeface="Times New Roman" panose="02020603050405020304" pitchFamily="18" charset="0"/>
                          <a:cs typeface="Times New Roman" panose="02020603050405020304" pitchFamily="18" charset="0"/>
                        </a:rPr>
                        <a:t>Quantity </a:t>
                      </a:r>
                      <a:endParaRPr lang="en-US" sz="16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6830" indent="0" algn="ctr">
                        <a:lnSpc>
                          <a:spcPct val="107000"/>
                        </a:lnSpc>
                        <a:spcBef>
                          <a:spcPts val="0"/>
                        </a:spcBef>
                        <a:spcAft>
                          <a:spcPts val="0"/>
                        </a:spcAft>
                      </a:pPr>
                      <a:r>
                        <a:rPr lang="en-US" sz="1600" b="1">
                          <a:effectLst/>
                          <a:latin typeface="Times New Roman" panose="02020603050405020304" pitchFamily="18" charset="0"/>
                          <a:cs typeface="Times New Roman" panose="02020603050405020304" pitchFamily="18" charset="0"/>
                        </a:rPr>
                        <a:t>Price </a:t>
                      </a:r>
                      <a:endParaRPr lang="en-US" sz="16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0115672"/>
                  </a:ext>
                </a:extLst>
              </a:tr>
              <a:tr h="270475">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Atmega32 Microcontroller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1200.00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510772"/>
                  </a:ext>
                </a:extLst>
              </a:tr>
              <a:tr h="270475">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SPCE061A Voice recognition Module &amp; Mic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4450.00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4586202"/>
                  </a:ext>
                </a:extLst>
              </a:tr>
              <a:tr h="258111">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3</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Load Cell 5kg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800.00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0746237"/>
                  </a:ext>
                </a:extLst>
              </a:tr>
              <a:tr h="258111">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4</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Hx711 Load Cell Driver</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215.00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983278"/>
                  </a:ext>
                </a:extLst>
              </a:tr>
              <a:tr h="270475">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5</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HC-SR04 Ultrasonic Sensor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450.00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7787185"/>
                  </a:ext>
                </a:extLst>
              </a:tr>
              <a:tr h="270475">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6</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Keypad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150.00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487711"/>
                  </a:ext>
                </a:extLst>
              </a:tr>
              <a:tr h="270475">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7</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3-way Switch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286158"/>
                  </a:ext>
                </a:extLst>
              </a:tr>
              <a:tr h="270475">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8</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Push Button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3881210"/>
                  </a:ext>
                </a:extLst>
              </a:tr>
              <a:tr h="268931">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9</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Joystick Module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140.00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628053"/>
                  </a:ext>
                </a:extLst>
              </a:tr>
              <a:tr h="259657">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10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Nema17 Stepper Motor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2980.00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1617273"/>
                  </a:ext>
                </a:extLst>
              </a:tr>
              <a:tr h="271251">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11</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SIM808 GPS GSM Module</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2600.00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5897281"/>
                  </a:ext>
                </a:extLst>
              </a:tr>
              <a:tr h="270475">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12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16x2 LCD Display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500.00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1812735"/>
                  </a:ext>
                </a:extLst>
              </a:tr>
              <a:tr h="270475">
                <a:tc>
                  <a:txBody>
                    <a:bodyPr/>
                    <a:lstStyle/>
                    <a:p>
                      <a:pPr marL="0" marR="36830" indent="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a:t>
                      </a: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PCF8574 Display Module</a:t>
                      </a: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400.00</a:t>
                      </a: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755084"/>
                  </a:ext>
                </a:extLst>
              </a:tr>
              <a:tr h="268931">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14</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Buzzer Module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200.00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3863224"/>
                  </a:ext>
                </a:extLst>
              </a:tr>
              <a:tr h="270475">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15</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Battery(12v)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2000.00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0526014"/>
                  </a:ext>
                </a:extLst>
              </a:tr>
              <a:tr h="270475">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16</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L297 Stepper Motor Driver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600.00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485912"/>
                  </a:ext>
                </a:extLst>
              </a:tr>
              <a:tr h="259657">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17</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PCB, Bread Board, Jumper Wires, Structure &amp; Others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2500.00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3285940"/>
                  </a:ext>
                </a:extLst>
              </a:tr>
              <a:tr h="532453">
                <a:tc>
                  <a:txBody>
                    <a:bodyPr/>
                    <a:lstStyle/>
                    <a:p>
                      <a:pPr marL="0" marR="36830" indent="0" algn="ct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70" marR="0" indent="0" algn="l">
                        <a:lnSpc>
                          <a:spcPct val="107000"/>
                        </a:lnSpc>
                        <a:spcBef>
                          <a:spcPts val="0"/>
                        </a:spcBef>
                        <a:spcAft>
                          <a:spcPts val="0"/>
                        </a:spcAft>
                      </a:pP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a:lnSpc>
                          <a:spcPct val="107000"/>
                        </a:lnSpc>
                        <a:spcBef>
                          <a:spcPts val="0"/>
                        </a:spcBef>
                        <a:spcAft>
                          <a:spcPts val="0"/>
                        </a:spcAft>
                      </a:pP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40160"/>
                  </a:ext>
                </a:extLst>
              </a:tr>
              <a:tr h="270475">
                <a:tc gridSpan="2">
                  <a:txBody>
                    <a:bodyPr/>
                    <a:lstStyle/>
                    <a:p>
                      <a:pPr marL="1270" marR="0" indent="0" algn="l">
                        <a:lnSpc>
                          <a:spcPct val="107000"/>
                        </a:lnSpc>
                        <a:spcBef>
                          <a:spcPts val="0"/>
                        </a:spcBef>
                        <a:spcAft>
                          <a:spcPts val="0"/>
                        </a:spcAft>
                      </a:pPr>
                      <a:r>
                        <a:rPr lang="en-US" sz="1200" b="1">
                          <a:effectLst/>
                          <a:latin typeface="Times New Roman" panose="02020603050405020304" pitchFamily="18" charset="0"/>
                          <a:cs typeface="Times New Roman" panose="02020603050405020304" pitchFamily="18" charset="0"/>
                        </a:rPr>
                        <a:t>   Total </a:t>
                      </a:r>
                      <a:endPar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indent="0" algn="l">
                        <a:lnSpc>
                          <a:spcPct val="107000"/>
                        </a:lnSpc>
                        <a:spcBef>
                          <a:spcPts val="0"/>
                        </a:spcBef>
                        <a:spcAft>
                          <a:spcPts val="800"/>
                        </a:spcAft>
                      </a:pPr>
                      <a:r>
                        <a:rPr lang="en-US" sz="1200">
                          <a:effectLst/>
                          <a:latin typeface="Times New Roman" panose="02020603050405020304" pitchFamily="18" charset="0"/>
                          <a:cs typeface="Times New Roman" panose="02020603050405020304" pitchFamily="18" charset="0"/>
                        </a:rPr>
                        <a:t>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38100" indent="0" algn="r">
                        <a:lnSpc>
                          <a:spcPct val="107000"/>
                        </a:lnSpc>
                        <a:spcBef>
                          <a:spcPts val="0"/>
                        </a:spcBef>
                        <a:spcAft>
                          <a:spcPts val="0"/>
                        </a:spcAft>
                      </a:pPr>
                      <a:r>
                        <a:rPr lang="en-US" sz="1200">
                          <a:effectLst/>
                          <a:latin typeface="Times New Roman" panose="02020603050405020304" pitchFamily="18" charset="0"/>
                          <a:cs typeface="Times New Roman" panose="02020603050405020304" pitchFamily="18" charset="0"/>
                        </a:rPr>
                        <a:t>19255.00 </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596" marR="30157" marT="87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0553274"/>
                  </a:ext>
                </a:extLst>
              </a:tr>
            </a:tbl>
          </a:graphicData>
        </a:graphic>
      </p:graphicFrame>
    </p:spTree>
    <p:extLst>
      <p:ext uri="{BB962C8B-B14F-4D97-AF65-F5344CB8AC3E}">
        <p14:creationId xmlns:p14="http://schemas.microsoft.com/office/powerpoint/2010/main" val="508197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6EC449-56EA-40C3-A6CF-B0383E25E38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altLang="en-US" sz="7200" kern="1200">
                <a:solidFill>
                  <a:schemeClr val="tx1"/>
                </a:solidFill>
                <a:latin typeface="+mj-lt"/>
                <a:ea typeface="+mj-ea"/>
                <a:cs typeface="+mj-cs"/>
              </a:rPr>
              <a:t>Test and Implementation</a:t>
            </a:r>
            <a:endParaRPr lang="en-US" sz="7200" kern="1200">
              <a:solidFill>
                <a:schemeClr val="tx1"/>
              </a:solidFill>
              <a:latin typeface="+mj-lt"/>
              <a:ea typeface="+mj-ea"/>
              <a:cs typeface="+mj-cs"/>
            </a:endParaRPr>
          </a:p>
        </p:txBody>
      </p:sp>
      <p:sp>
        <p:nvSpPr>
          <p:cNvPr id="8"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070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612A7F-111E-4E3B-AB4C-541143D55225}"/>
              </a:ext>
            </a:extLst>
          </p:cNvPr>
          <p:cNvSpPr txBox="1"/>
          <p:nvPr/>
        </p:nvSpPr>
        <p:spPr>
          <a:xfrm>
            <a:off x="895350" y="1679793"/>
            <a:ext cx="10077450" cy="3246530"/>
          </a:xfrm>
          <a:prstGeom prst="rect">
            <a:avLst/>
          </a:prstGeom>
          <a:noFill/>
        </p:spPr>
        <p:txBody>
          <a:bodyPr wrap="square" rtlCol="0">
            <a:spAutoFit/>
          </a:bodyPr>
          <a:lstStyle/>
          <a:p>
            <a:pPr algn="just">
              <a:lnSpc>
                <a:spcPct val="150000"/>
              </a:lnSpc>
            </a:pPr>
            <a:r>
              <a:rPr lang="en-US" sz="2800" dirty="0">
                <a:latin typeface="Times New Roman" panose="02020603050405020304" pitchFamily="18" charset="0"/>
                <a:cs typeface="Times New Roman" panose="02020603050405020304" pitchFamily="18" charset="0"/>
              </a:rPr>
              <a:t>01.</a:t>
            </a:r>
          </a:p>
          <a:p>
            <a:pPr algn="just">
              <a:lnSpc>
                <a:spcPct val="150000"/>
              </a:lnSpc>
            </a:pPr>
            <a:r>
              <a:rPr lang="en-US" sz="2800" dirty="0">
                <a:latin typeface="Times New Roman" panose="02020603050405020304" pitchFamily="18" charset="0"/>
                <a:cs typeface="Times New Roman" panose="02020603050405020304" pitchFamily="18" charset="0"/>
              </a:rPr>
              <a:t> In this project, I was assigned to study the ultrasonic sensor and the GSM module. The ultrasonic sensor detects obstacles and avoids them, and the GSM module communicates with the assistant. So far, I have studied the ultrasonic sensor.</a:t>
            </a:r>
          </a:p>
        </p:txBody>
      </p:sp>
    </p:spTree>
    <p:extLst>
      <p:ext uri="{BB962C8B-B14F-4D97-AF65-F5344CB8AC3E}">
        <p14:creationId xmlns:p14="http://schemas.microsoft.com/office/powerpoint/2010/main" val="4011891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1206</Words>
  <Application>Microsoft Office PowerPoint</Application>
  <PresentationFormat>Widescreen</PresentationFormat>
  <Paragraphs>232</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Poppins</vt:lpstr>
      <vt:lpstr>Times New Roman</vt:lpstr>
      <vt:lpstr>Wingdings</vt:lpstr>
      <vt:lpstr>Office Theme</vt:lpstr>
      <vt:lpstr>Problem in Brief</vt:lpstr>
      <vt:lpstr>Project Aim </vt:lpstr>
      <vt:lpstr>Proposed Solution</vt:lpstr>
      <vt:lpstr>Circuit Diagram</vt:lpstr>
      <vt:lpstr>3D View of Smart Wheelchair</vt:lpstr>
      <vt:lpstr>Resource Required</vt:lpstr>
      <vt:lpstr>Cost Estimation</vt:lpstr>
      <vt:lpstr>Test and Implementation</vt:lpstr>
      <vt:lpstr>PowerPoint Presentation</vt:lpstr>
      <vt:lpstr>PowerPoint Presentation</vt:lpstr>
      <vt:lpstr>PowerPoint Presentation</vt:lpstr>
      <vt:lpstr>02 </vt:lpstr>
      <vt:lpstr>1x2 keypad </vt:lpstr>
      <vt:lpstr> 16x2  LCD</vt:lpstr>
      <vt:lpstr>PowerPoint Presentation</vt:lpstr>
      <vt:lpstr>PowerPoint Presentation</vt:lpstr>
      <vt:lpstr>Specifications</vt:lpstr>
      <vt:lpstr>LCD And Keypad Circuit Diagram </vt:lpstr>
      <vt:lpstr>03. </vt:lpstr>
      <vt:lpstr>SIM808 GPS GSM Module</vt:lpstr>
      <vt:lpstr>Specification</vt:lpstr>
      <vt:lpstr>SIM808 GPS Circuit Diagram</vt:lpstr>
      <vt:lpstr>04 </vt:lpstr>
      <vt:lpstr>PowerPoint Presentation</vt:lpstr>
      <vt:lpstr>Specifications </vt:lpstr>
      <vt:lpstr>PowerPoint Presentation</vt:lpstr>
      <vt:lpstr>PowerPoint Presentation</vt:lpstr>
      <vt:lpstr>PowerPoint Presentation</vt:lpstr>
      <vt:lpstr>PowerPoint Presentation</vt:lpstr>
      <vt:lpstr>Stepper Motor Circuit Diagram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Pramod Jayathilake</dc:creator>
  <cp:lastModifiedBy>Hirumalshi Gunawardhna</cp:lastModifiedBy>
  <cp:revision>376</cp:revision>
  <dcterms:created xsi:type="dcterms:W3CDTF">2021-12-06T14:01:25Z</dcterms:created>
  <dcterms:modified xsi:type="dcterms:W3CDTF">2022-02-26T19:18:36Z</dcterms:modified>
</cp:coreProperties>
</file>